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handoutMasterIdLst>
    <p:handoutMasterId r:id="rId65"/>
  </p:handoutMasterIdLst>
  <p:sldIdLst>
    <p:sldId id="306" r:id="rId2"/>
    <p:sldId id="528" r:id="rId3"/>
    <p:sldId id="529" r:id="rId4"/>
    <p:sldId id="581" r:id="rId5"/>
    <p:sldId id="633" r:id="rId6"/>
    <p:sldId id="628" r:id="rId7"/>
    <p:sldId id="629" r:id="rId8"/>
    <p:sldId id="630" r:id="rId9"/>
    <p:sldId id="631" r:id="rId10"/>
    <p:sldId id="530" r:id="rId11"/>
    <p:sldId id="583" r:id="rId12"/>
    <p:sldId id="534" r:id="rId13"/>
    <p:sldId id="535" r:id="rId14"/>
    <p:sldId id="536" r:id="rId15"/>
    <p:sldId id="537" r:id="rId16"/>
    <p:sldId id="539" r:id="rId17"/>
    <p:sldId id="540" r:id="rId18"/>
    <p:sldId id="538" r:id="rId19"/>
    <p:sldId id="632" r:id="rId20"/>
    <p:sldId id="531" r:id="rId21"/>
    <p:sldId id="572" r:id="rId22"/>
    <p:sldId id="574" r:id="rId23"/>
    <p:sldId id="584" r:id="rId24"/>
    <p:sldId id="591" r:id="rId25"/>
    <p:sldId id="592" r:id="rId26"/>
    <p:sldId id="593" r:id="rId27"/>
    <p:sldId id="600" r:id="rId28"/>
    <p:sldId id="601" r:id="rId29"/>
    <p:sldId id="603" r:id="rId30"/>
    <p:sldId id="546" r:id="rId31"/>
    <p:sldId id="547" r:id="rId32"/>
    <p:sldId id="604" r:id="rId33"/>
    <p:sldId id="575" r:id="rId34"/>
    <p:sldId id="610" r:id="rId35"/>
    <p:sldId id="608" r:id="rId36"/>
    <p:sldId id="554" r:id="rId37"/>
    <p:sldId id="612" r:id="rId38"/>
    <p:sldId id="613" r:id="rId39"/>
    <p:sldId id="614" r:id="rId40"/>
    <p:sldId id="622" r:id="rId41"/>
    <p:sldId id="623" r:id="rId42"/>
    <p:sldId id="624" r:id="rId43"/>
    <p:sldId id="611" r:id="rId44"/>
    <p:sldId id="532" r:id="rId45"/>
    <p:sldId id="560" r:id="rId46"/>
    <p:sldId id="618" r:id="rId47"/>
    <p:sldId id="558" r:id="rId48"/>
    <p:sldId id="561" r:id="rId49"/>
    <p:sldId id="566" r:id="rId50"/>
    <p:sldId id="619" r:id="rId51"/>
    <p:sldId id="567" r:id="rId52"/>
    <p:sldId id="559" r:id="rId53"/>
    <p:sldId id="563" r:id="rId54"/>
    <p:sldId id="620" r:id="rId55"/>
    <p:sldId id="626" r:id="rId56"/>
    <p:sldId id="533" r:id="rId57"/>
    <p:sldId id="564" r:id="rId58"/>
    <p:sldId id="568" r:id="rId59"/>
    <p:sldId id="569" r:id="rId60"/>
    <p:sldId id="570" r:id="rId61"/>
    <p:sldId id="571" r:id="rId62"/>
    <p:sldId id="565" r:id="rId63"/>
  </p:sldIdLst>
  <p:sldSz cx="9144000" cy="6858000" type="screen4x3"/>
  <p:notesSz cx="6797675" cy="99266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CC3300"/>
    <a:srgbClr val="B81259"/>
    <a:srgbClr val="FFFFFF"/>
    <a:srgbClr val="FFCC00"/>
    <a:srgbClr val="0000FF"/>
    <a:srgbClr val="FFE1E1"/>
    <a:srgbClr val="FFCDCD"/>
    <a:srgbClr val="0066FF"/>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891" autoAdjust="0"/>
    <p:restoredTop sz="95392" autoAdjust="0"/>
  </p:normalViewPr>
  <p:slideViewPr>
    <p:cSldViewPr>
      <p:cViewPr varScale="1">
        <p:scale>
          <a:sx n="91" d="100"/>
          <a:sy n="91" d="100"/>
        </p:scale>
        <p:origin x="835" y="70"/>
      </p:cViewPr>
      <p:guideLst>
        <p:guide orient="horz" pos="2160"/>
        <p:guide pos="2880"/>
      </p:guideLst>
    </p:cSldViewPr>
  </p:slideViewPr>
  <p:notesTextViewPr>
    <p:cViewPr>
      <p:scale>
        <a:sx n="125" d="100"/>
        <a:sy n="125" d="100"/>
      </p:scale>
      <p:origin x="0" y="0"/>
    </p:cViewPr>
  </p:notesTextViewPr>
  <p:sorterViewPr>
    <p:cViewPr>
      <p:scale>
        <a:sx n="25" d="100"/>
        <a:sy n="25" d="100"/>
      </p:scale>
      <p:origin x="0" y="0"/>
    </p:cViewPr>
  </p:sorterViewPr>
  <p:notesViewPr>
    <p:cSldViewPr>
      <p:cViewPr varScale="1">
        <p:scale>
          <a:sx n="64" d="100"/>
          <a:sy n="64" d="100"/>
        </p:scale>
        <p:origin x="205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0"/>
            <a:ext cx="2946400" cy="496808"/>
          </a:xfrm>
          <a:prstGeom prst="rect">
            <a:avLst/>
          </a:prstGeom>
        </p:spPr>
        <p:txBody>
          <a:bodyPr vert="horz" lIns="91417" tIns="45709" rIns="91417" bIns="45709" rtlCol="0"/>
          <a:lstStyle>
            <a:lvl1pPr algn="l">
              <a:defRPr sz="1200"/>
            </a:lvl1pPr>
          </a:lstStyle>
          <a:p>
            <a:endParaRPr lang="zh-TW" altLang="en-US"/>
          </a:p>
        </p:txBody>
      </p:sp>
      <p:sp>
        <p:nvSpPr>
          <p:cNvPr id="3" name="日期版面配置區 2"/>
          <p:cNvSpPr>
            <a:spLocks noGrp="1"/>
          </p:cNvSpPr>
          <p:nvPr>
            <p:ph type="dt" sz="quarter" idx="1"/>
          </p:nvPr>
        </p:nvSpPr>
        <p:spPr>
          <a:xfrm>
            <a:off x="3849690" y="0"/>
            <a:ext cx="2946400" cy="496808"/>
          </a:xfrm>
          <a:prstGeom prst="rect">
            <a:avLst/>
          </a:prstGeom>
        </p:spPr>
        <p:txBody>
          <a:bodyPr vert="horz" lIns="91417" tIns="45709" rIns="91417" bIns="45709" rtlCol="0"/>
          <a:lstStyle>
            <a:lvl1pPr algn="r">
              <a:defRPr sz="1200"/>
            </a:lvl1pPr>
          </a:lstStyle>
          <a:p>
            <a:endParaRPr lang="zh-TW" altLang="en-US"/>
          </a:p>
        </p:txBody>
      </p:sp>
      <p:sp>
        <p:nvSpPr>
          <p:cNvPr id="4" name="頁尾版面配置區 3"/>
          <p:cNvSpPr>
            <a:spLocks noGrp="1"/>
          </p:cNvSpPr>
          <p:nvPr>
            <p:ph type="ftr" sz="quarter" idx="2"/>
          </p:nvPr>
        </p:nvSpPr>
        <p:spPr>
          <a:xfrm>
            <a:off x="2" y="9428242"/>
            <a:ext cx="2946400" cy="496808"/>
          </a:xfrm>
          <a:prstGeom prst="rect">
            <a:avLst/>
          </a:prstGeom>
        </p:spPr>
        <p:txBody>
          <a:bodyPr vert="horz" lIns="91417" tIns="45709" rIns="91417" bIns="45709" rtlCol="0" anchor="b"/>
          <a:lstStyle>
            <a:lvl1pPr algn="l">
              <a:defRPr sz="1200"/>
            </a:lvl1pPr>
          </a:lstStyle>
          <a:p>
            <a:endParaRPr lang="zh-TW" altLang="en-US"/>
          </a:p>
        </p:txBody>
      </p:sp>
    </p:spTree>
    <p:extLst>
      <p:ext uri="{BB962C8B-B14F-4D97-AF65-F5344CB8AC3E}">
        <p14:creationId xmlns:p14="http://schemas.microsoft.com/office/powerpoint/2010/main" val="926112715"/>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4" y="3"/>
            <a:ext cx="2945658" cy="496332"/>
          </a:xfrm>
          <a:prstGeom prst="rect">
            <a:avLst/>
          </a:prstGeom>
        </p:spPr>
        <p:txBody>
          <a:bodyPr vert="horz" lIns="91417" tIns="45709" rIns="91417" bIns="45709" rtlCol="0"/>
          <a:lstStyle>
            <a:lvl1pPr algn="l">
              <a:defRPr sz="1200"/>
            </a:lvl1pPr>
          </a:lstStyle>
          <a:p>
            <a:endParaRPr lang="zh-TW" altLang="en-US"/>
          </a:p>
        </p:txBody>
      </p:sp>
      <p:sp>
        <p:nvSpPr>
          <p:cNvPr id="3" name="日期版面配置區 2"/>
          <p:cNvSpPr>
            <a:spLocks noGrp="1"/>
          </p:cNvSpPr>
          <p:nvPr>
            <p:ph type="dt" idx="1"/>
          </p:nvPr>
        </p:nvSpPr>
        <p:spPr>
          <a:xfrm>
            <a:off x="3850447" y="3"/>
            <a:ext cx="2945658" cy="496332"/>
          </a:xfrm>
          <a:prstGeom prst="rect">
            <a:avLst/>
          </a:prstGeom>
        </p:spPr>
        <p:txBody>
          <a:bodyPr vert="horz" lIns="91417" tIns="45709" rIns="91417" bIns="45709" rtlCol="0"/>
          <a:lstStyle>
            <a:lvl1pPr algn="r">
              <a:defRPr sz="1200"/>
            </a:lvl1pPr>
          </a:lstStyle>
          <a:p>
            <a:endParaRPr lang="zh-TW" altLang="en-US"/>
          </a:p>
        </p:txBody>
      </p:sp>
      <p:sp>
        <p:nvSpPr>
          <p:cNvPr id="4" name="投影片圖像版面配置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17" tIns="45709" rIns="91417" bIns="45709" rtlCol="0" anchor="ctr"/>
          <a:lstStyle/>
          <a:p>
            <a:endParaRPr lang="zh-TW" altLang="en-US"/>
          </a:p>
        </p:txBody>
      </p:sp>
      <p:sp>
        <p:nvSpPr>
          <p:cNvPr id="5" name="備忘稿版面配置區 4"/>
          <p:cNvSpPr>
            <a:spLocks noGrp="1"/>
          </p:cNvSpPr>
          <p:nvPr>
            <p:ph type="body" sz="quarter" idx="3"/>
          </p:nvPr>
        </p:nvSpPr>
        <p:spPr>
          <a:xfrm>
            <a:off x="679768" y="4715157"/>
            <a:ext cx="5438140" cy="4466987"/>
          </a:xfrm>
          <a:prstGeom prst="rect">
            <a:avLst/>
          </a:prstGeom>
        </p:spPr>
        <p:txBody>
          <a:bodyPr vert="horz" lIns="91417" tIns="45709" rIns="91417" bIns="45709"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4" y="9428590"/>
            <a:ext cx="2945658" cy="496332"/>
          </a:xfrm>
          <a:prstGeom prst="rect">
            <a:avLst/>
          </a:prstGeom>
        </p:spPr>
        <p:txBody>
          <a:bodyPr vert="horz" lIns="91417" tIns="45709" rIns="91417" bIns="45709"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7" y="9428590"/>
            <a:ext cx="2945658" cy="496332"/>
          </a:xfrm>
          <a:prstGeom prst="rect">
            <a:avLst/>
          </a:prstGeom>
        </p:spPr>
        <p:txBody>
          <a:bodyPr vert="horz" lIns="91417" tIns="45709" rIns="91417" bIns="45709" rtlCol="0" anchor="b"/>
          <a:lstStyle>
            <a:lvl1pPr algn="r">
              <a:defRPr sz="1200"/>
            </a:lvl1pPr>
          </a:lstStyle>
          <a:p>
            <a:fld id="{84B0AAAA-B403-45D5-A569-1B86194BF3FF}" type="slidenum">
              <a:rPr lang="zh-TW" altLang="en-US" smtClean="0"/>
              <a:t>‹#›</a:t>
            </a:fld>
            <a:endParaRPr lang="zh-TW" altLang="en-US"/>
          </a:p>
        </p:txBody>
      </p:sp>
    </p:spTree>
    <p:extLst>
      <p:ext uri="{BB962C8B-B14F-4D97-AF65-F5344CB8AC3E}">
        <p14:creationId xmlns:p14="http://schemas.microsoft.com/office/powerpoint/2010/main" val="4233027896"/>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49562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951797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849010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8255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587802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26613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617749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013439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82322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190667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27428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516577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200944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4200771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25</a:t>
            </a:fld>
            <a:endParaRPr lang="en-US" altLang="zh-TW"/>
          </a:p>
        </p:txBody>
      </p:sp>
    </p:spTree>
    <p:extLst>
      <p:ext uri="{BB962C8B-B14F-4D97-AF65-F5344CB8AC3E}">
        <p14:creationId xmlns:p14="http://schemas.microsoft.com/office/powerpoint/2010/main" val="1512746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26</a:t>
            </a:fld>
            <a:endParaRPr lang="en-US" altLang="zh-TW"/>
          </a:p>
        </p:txBody>
      </p:sp>
    </p:spTree>
    <p:extLst>
      <p:ext uri="{BB962C8B-B14F-4D97-AF65-F5344CB8AC3E}">
        <p14:creationId xmlns:p14="http://schemas.microsoft.com/office/powerpoint/2010/main" val="1027847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726790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815218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92597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34</a:t>
            </a:fld>
            <a:endParaRPr lang="en-US" altLang="zh-TW"/>
          </a:p>
        </p:txBody>
      </p:sp>
    </p:spTree>
    <p:extLst>
      <p:ext uri="{BB962C8B-B14F-4D97-AF65-F5344CB8AC3E}">
        <p14:creationId xmlns:p14="http://schemas.microsoft.com/office/powerpoint/2010/main" val="3211840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35</a:t>
            </a:fld>
            <a:endParaRPr lang="en-US" altLang="zh-TW"/>
          </a:p>
        </p:txBody>
      </p:sp>
    </p:spTree>
    <p:extLst>
      <p:ext uri="{BB962C8B-B14F-4D97-AF65-F5344CB8AC3E}">
        <p14:creationId xmlns:p14="http://schemas.microsoft.com/office/powerpoint/2010/main" val="277521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28654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61306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364255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918159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4175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153643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922343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072659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94525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67961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945156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961390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02751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780791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823521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529151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646996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724706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008678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0167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209328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702854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8</a:t>
            </a:fld>
            <a:endParaRPr lang="en-US" altLang="zh-TW"/>
          </a:p>
        </p:txBody>
      </p:sp>
    </p:spTree>
    <p:extLst>
      <p:ext uri="{BB962C8B-B14F-4D97-AF65-F5344CB8AC3E}">
        <p14:creationId xmlns:p14="http://schemas.microsoft.com/office/powerpoint/2010/main" val="357714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9</a:t>
            </a:fld>
            <a:endParaRPr lang="en-US" altLang="zh-TW"/>
          </a:p>
        </p:txBody>
      </p:sp>
    </p:spTree>
    <p:extLst>
      <p:ext uri="{BB962C8B-B14F-4D97-AF65-F5344CB8AC3E}">
        <p14:creationId xmlns:p14="http://schemas.microsoft.com/office/powerpoint/2010/main" val="2021450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145718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9" name="Rectangle 7"/>
          <p:cNvSpPr txBox="1">
            <a:spLocks noChangeArrowheads="1"/>
          </p:cNvSpPr>
          <p:nvPr userDrawn="1"/>
        </p:nvSpPr>
        <p:spPr bwMode="auto">
          <a:xfrm>
            <a:off x="0" y="-27384"/>
            <a:ext cx="9144000" cy="1331243"/>
          </a:xfrm>
          <a:prstGeom prst="rect">
            <a:avLst/>
          </a:prstGeom>
          <a:solidFill>
            <a:srgbClr val="FFCC00"/>
          </a:solidFill>
          <a:ln w="9525">
            <a:noFill/>
            <a:miter lim="800000"/>
            <a:headEnd/>
            <a:tailEnd/>
          </a:ln>
        </p:spPr>
        <p:txBody>
          <a:bodyPr vert="horz" wrap="square" lIns="91440" tIns="45720" rIns="91440" bIns="45720" numCol="1" anchor="ctr" anchorCtr="0" compatLnSpc="1">
            <a:prstTxWarp prst="textNoShape">
              <a:avLst/>
            </a:prstTxWarp>
          </a:bodyPr>
          <a:lstStyle>
            <a:lvl1pPr algn="r" rtl="0" eaLnBrk="1" fontAlgn="base" hangingPunct="1">
              <a:spcBef>
                <a:spcPct val="0"/>
              </a:spcBef>
              <a:spcAft>
                <a:spcPct val="0"/>
              </a:spcAft>
              <a:defRPr kumimoji="1" sz="4400" b="1">
                <a:solidFill>
                  <a:schemeClr val="tx1"/>
                </a:solidFill>
                <a:latin typeface="微軟正黑體" pitchFamily="34" charset="-120"/>
                <a:ea typeface="微軟正黑體" pitchFamily="34" charset="-120"/>
                <a:cs typeface="+mj-cs"/>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endParaRPr lang="zh-TW" altLang="en-US" sz="4400" kern="0" dirty="0"/>
          </a:p>
        </p:txBody>
      </p:sp>
      <p:pic>
        <p:nvPicPr>
          <p:cNvPr id="4" name="Picture 69" descr="MMS PTT-1"/>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81474" r="386"/>
          <a:stretch/>
        </p:blipFill>
        <p:spPr bwMode="auto">
          <a:xfrm>
            <a:off x="0" y="5589240"/>
            <a:ext cx="9144000" cy="126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9"/>
          <p:cNvSpPr>
            <a:spLocks noGrp="1" noChangeArrowheads="1"/>
          </p:cNvSpPr>
          <p:nvPr>
            <p:ph type="dt" sz="half" idx="10"/>
          </p:nvPr>
        </p:nvSpPr>
        <p:spPr>
          <a:xfrm>
            <a:off x="3419874" y="5805264"/>
            <a:ext cx="2565400" cy="331788"/>
          </a:xfrm>
        </p:spPr>
        <p:txBody>
          <a:bodyPr/>
          <a:lstStyle>
            <a:lvl1pPr>
              <a:defRPr>
                <a:latin typeface="微軟正黑體" pitchFamily="34" charset="-120"/>
                <a:ea typeface="微軟正黑體" pitchFamily="34" charset="-120"/>
              </a:defRPr>
            </a:lvl1pPr>
          </a:lstStyle>
          <a:p>
            <a:endParaRPr lang="zh-TW" altLang="en-US" dirty="0"/>
          </a:p>
        </p:txBody>
      </p:sp>
      <p:sp>
        <p:nvSpPr>
          <p:cNvPr id="7" name="Rectangle 64"/>
          <p:cNvSpPr>
            <a:spLocks noGrp="1" noChangeArrowheads="1"/>
          </p:cNvSpPr>
          <p:nvPr>
            <p:ph type="sldNum" sz="quarter" idx="11"/>
          </p:nvPr>
        </p:nvSpPr>
        <p:spPr>
          <a:xfrm>
            <a:off x="6948488" y="6337300"/>
            <a:ext cx="2133600" cy="476250"/>
          </a:xfrm>
          <a:prstGeom prst="rect">
            <a:avLst/>
          </a:prstGeom>
        </p:spPr>
        <p:txBody>
          <a:bodyPr/>
          <a:lstStyle>
            <a:lvl1pPr>
              <a:defRPr>
                <a:latin typeface="微軟正黑體" pitchFamily="34" charset="-120"/>
                <a:ea typeface="微軟正黑體" pitchFamily="34" charset="-120"/>
              </a:defRPr>
            </a:lvl1pPr>
          </a:lstStyle>
          <a:p>
            <a:endParaRPr lang="zh-TW" altLang="en-US" dirty="0"/>
          </a:p>
        </p:txBody>
      </p:sp>
      <p:sp>
        <p:nvSpPr>
          <p:cNvPr id="8" name="Rectangle 71"/>
          <p:cNvSpPr>
            <a:spLocks noGrp="1" noChangeArrowheads="1"/>
          </p:cNvSpPr>
          <p:nvPr>
            <p:ph type="ftr" sz="quarter" idx="12"/>
          </p:nvPr>
        </p:nvSpPr>
        <p:spPr>
          <a:xfrm>
            <a:off x="3549650" y="6453192"/>
            <a:ext cx="2967038" cy="288925"/>
          </a:xfrm>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8199" name="Rectangle 7"/>
          <p:cNvSpPr>
            <a:spLocks noGrp="1" noChangeArrowheads="1"/>
          </p:cNvSpPr>
          <p:nvPr>
            <p:ph type="ctrTitle"/>
          </p:nvPr>
        </p:nvSpPr>
        <p:spPr>
          <a:xfrm>
            <a:off x="662333" y="2169543"/>
            <a:ext cx="7958137" cy="1223962"/>
          </a:xfrm>
        </p:spPr>
        <p:txBody>
          <a:bodyPr/>
          <a:lstStyle>
            <a:lvl1pPr algn="r">
              <a:defRPr sz="4400">
                <a:latin typeface="微軟正黑體" pitchFamily="34" charset="-120"/>
                <a:ea typeface="微軟正黑體" pitchFamily="34" charset="-120"/>
              </a:defRPr>
            </a:lvl1pPr>
          </a:lstStyle>
          <a:p>
            <a:r>
              <a:rPr lang="zh-TW" altLang="en-US" dirty="0"/>
              <a:t>按一下以編輯母片標題樣式</a:t>
            </a:r>
          </a:p>
        </p:txBody>
      </p:sp>
      <p:pic>
        <p:nvPicPr>
          <p:cNvPr id="10" name="Picture 2" descr="台北科技大學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5224" y="250117"/>
            <a:ext cx="5041032" cy="802623"/>
          </a:xfrm>
          <a:prstGeom prst="rect">
            <a:avLst/>
          </a:prstGeom>
          <a:noFill/>
          <a:extLst>
            <a:ext uri="{909E8E84-426E-40DD-AFC4-6F175D3DCCD1}">
              <a14:hiddenFill xmlns:a14="http://schemas.microsoft.com/office/drawing/2010/main">
                <a:solidFill>
                  <a:srgbClr val="FFFFFF"/>
                </a:solidFill>
              </a14:hiddenFill>
            </a:ext>
          </a:extLst>
        </p:spPr>
      </p:pic>
      <p:sp>
        <p:nvSpPr>
          <p:cNvPr id="8200" name="Rectangle 8"/>
          <p:cNvSpPr>
            <a:spLocks noGrp="1" noChangeArrowheads="1"/>
          </p:cNvSpPr>
          <p:nvPr>
            <p:ph type="subTitle" idx="1"/>
          </p:nvPr>
        </p:nvSpPr>
        <p:spPr>
          <a:xfrm>
            <a:off x="2411762" y="4581131"/>
            <a:ext cx="6048375" cy="804951"/>
          </a:xfrm>
        </p:spPr>
        <p:txBody>
          <a:bodyPr/>
          <a:lstStyle>
            <a:lvl1pPr marL="0" indent="0" algn="r">
              <a:buFontTx/>
              <a:buNone/>
              <a:defRPr sz="3200">
                <a:latin typeface="微軟正黑體" pitchFamily="34" charset="-120"/>
                <a:ea typeface="微軟正黑體" pitchFamily="34" charset="-120"/>
              </a:defRPr>
            </a:lvl1pPr>
          </a:lstStyle>
          <a:p>
            <a:r>
              <a:rPr lang="zh-TW" altLang="en-US"/>
              <a:t>按一下以編輯母片副標題樣式</a:t>
            </a:r>
          </a:p>
        </p:txBody>
      </p:sp>
      <p:sp>
        <p:nvSpPr>
          <p:cNvPr id="14" name="Rectangle 59"/>
          <p:cNvSpPr txBox="1">
            <a:spLocks noChangeArrowheads="1"/>
          </p:cNvSpPr>
          <p:nvPr userDrawn="1"/>
        </p:nvSpPr>
        <p:spPr bwMode="auto">
          <a:xfrm>
            <a:off x="323530" y="6481588"/>
            <a:ext cx="1971359"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TW"/>
            </a:defPPr>
            <a:lvl1pPr marL="0" algn="l" defTabSz="914400" rtl="0" eaLnBrk="1" latinLnBrk="0" hangingPunct="1">
              <a:defRPr sz="1600" kern="1200">
                <a:solidFill>
                  <a:schemeClr val="tx1"/>
                </a:solidFill>
                <a:latin typeface="微軟正黑體" pitchFamily="34" charset="-120"/>
                <a:ea typeface="微軟正黑體"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50" b="1" dirty="0">
                <a:latin typeface="Bahnschrift Condensed" panose="020B0502040204020203" pitchFamily="34" charset="0"/>
              </a:rPr>
              <a:t>Multimedia</a:t>
            </a:r>
            <a:r>
              <a:rPr lang="en-US" altLang="zh-TW" sz="1250" b="1" baseline="0" dirty="0">
                <a:latin typeface="Bahnschrift Condensed" panose="020B0502040204020203" pitchFamily="34" charset="0"/>
              </a:rPr>
              <a:t> Systems Laboratory</a:t>
            </a:r>
            <a:endParaRPr lang="zh-TW" altLang="en-US" sz="1250" b="1" dirty="0">
              <a:latin typeface="Bahnschrift Condensed" panose="020B0502040204020203" pitchFamily="34" charset="0"/>
            </a:endParaRPr>
          </a:p>
        </p:txBody>
      </p:sp>
      <p:pic>
        <p:nvPicPr>
          <p:cNvPr id="3" name="Picture 2"/>
          <p:cNvPicPr>
            <a:picLocks noChangeAspect="1"/>
          </p:cNvPicPr>
          <p:nvPr userDrawn="1"/>
        </p:nvPicPr>
        <p:blipFill>
          <a:blip r:embed="rId4"/>
          <a:stretch>
            <a:fillRect/>
          </a:stretch>
        </p:blipFill>
        <p:spPr>
          <a:xfrm>
            <a:off x="426801" y="5878512"/>
            <a:ext cx="1638300" cy="647700"/>
          </a:xfrm>
          <a:prstGeom prst="rect">
            <a:avLst/>
          </a:prstGeom>
        </p:spPr>
      </p:pic>
    </p:spTree>
    <p:extLst>
      <p:ext uri="{BB962C8B-B14F-4D97-AF65-F5344CB8AC3E}">
        <p14:creationId xmlns:p14="http://schemas.microsoft.com/office/powerpoint/2010/main" val="21648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lvl1pPr>
              <a:defRPr>
                <a:latin typeface="微軟正黑體" pitchFamily="34" charset="-120"/>
                <a:ea typeface="微軟正黑體" pitchFamily="34" charset="-120"/>
              </a:defRPr>
            </a:lvl1pPr>
            <a:lvl2pPr>
              <a:defRPr>
                <a:latin typeface="微軟正黑體" pitchFamily="34" charset="-120"/>
                <a:ea typeface="微軟正黑體" pitchFamily="34" charset="-120"/>
              </a:defRPr>
            </a:lvl2pPr>
            <a:lvl3pPr>
              <a:defRPr>
                <a:latin typeface="微軟正黑體" pitchFamily="34" charset="-120"/>
                <a:ea typeface="微軟正黑體" pitchFamily="34" charset="-120"/>
              </a:defRPr>
            </a:lvl3pPr>
            <a:lvl4pPr>
              <a:defRPr>
                <a:latin typeface="微軟正黑體" pitchFamily="34" charset="-120"/>
                <a:ea typeface="微軟正黑體" pitchFamily="34" charset="-120"/>
              </a:defRPr>
            </a:lvl4pPr>
            <a:lvl5pPr>
              <a:defRPr>
                <a:latin typeface="微軟正黑體" pitchFamily="34" charset="-120"/>
                <a:ea typeface="微軟正黑體"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6"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463199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4"/>
            <a:ext cx="2239962" cy="6226175"/>
          </a:xfrm>
        </p:spPr>
        <p:txBody>
          <a:bodyPr vert="eaVert"/>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a:xfrm>
            <a:off x="179388" y="4"/>
            <a:ext cx="6572250" cy="6226175"/>
          </a:xfrm>
        </p:spPr>
        <p:txBody>
          <a:bodyPr vert="eaVert"/>
          <a:lstStyle>
            <a:lvl1pPr>
              <a:defRPr>
                <a:latin typeface="微軟正黑體" pitchFamily="34" charset="-120"/>
                <a:ea typeface="微軟正黑體" pitchFamily="34" charset="-120"/>
              </a:defRPr>
            </a:lvl1pPr>
            <a:lvl2pPr>
              <a:defRPr>
                <a:latin typeface="微軟正黑體" pitchFamily="34" charset="-120"/>
                <a:ea typeface="微軟正黑體" pitchFamily="34" charset="-120"/>
              </a:defRPr>
            </a:lvl2pPr>
            <a:lvl3pPr>
              <a:defRPr>
                <a:latin typeface="微軟正黑體" pitchFamily="34" charset="-120"/>
                <a:ea typeface="微軟正黑體" pitchFamily="34" charset="-120"/>
              </a:defRPr>
            </a:lvl3pPr>
            <a:lvl4pPr>
              <a:defRPr>
                <a:latin typeface="微軟正黑體" pitchFamily="34" charset="-120"/>
                <a:ea typeface="微軟正黑體" pitchFamily="34" charset="-120"/>
              </a:defRPr>
            </a:lvl4pPr>
            <a:lvl5pPr>
              <a:defRPr>
                <a:latin typeface="微軟正黑體" pitchFamily="34" charset="-120"/>
                <a:ea typeface="微軟正黑體"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6"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250599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1475657" y="4"/>
            <a:ext cx="7668345" cy="720725"/>
          </a:xfrm>
        </p:spPr>
        <p:txBody>
          <a:bodyPr/>
          <a:lstStyle>
            <a:lvl1pPr>
              <a:defRPr>
                <a:latin typeface="Times New Roman" pitchFamily="18" charset="0"/>
                <a:ea typeface="微軟正黑體" pitchFamily="34" charset="-12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342898" indent="-342898">
              <a:buSzPct val="70000"/>
              <a:buFont typeface="Wingdings" pitchFamily="2" charset="2"/>
              <a:buChar char="n"/>
              <a:defRPr>
                <a:latin typeface="Times New Roman" pitchFamily="18" charset="0"/>
                <a:ea typeface="微軟正黑體" pitchFamily="34" charset="-120"/>
                <a:cs typeface="Times New Roman" pitchFamily="18" charset="0"/>
              </a:defRPr>
            </a:lvl1pPr>
            <a:lvl2pPr>
              <a:defRPr>
                <a:latin typeface="Times New Roman" pitchFamily="18" charset="0"/>
                <a:ea typeface="微軟正黑體" pitchFamily="34" charset="-120"/>
                <a:cs typeface="Times New Roman" pitchFamily="18" charset="0"/>
              </a:defRPr>
            </a:lvl2pPr>
            <a:lvl3pPr marL="1142993" indent="-228599">
              <a:buSzPct val="80000"/>
              <a:buFont typeface="Wingdings" pitchFamily="2" charset="2"/>
              <a:buChar char="p"/>
              <a:defRPr>
                <a:latin typeface="Times New Roman" pitchFamily="18" charset="0"/>
                <a:ea typeface="微軟正黑體" pitchFamily="34" charset="-120"/>
                <a:cs typeface="Times New Roman" pitchFamily="18" charset="0"/>
              </a:defRPr>
            </a:lvl3pPr>
            <a:lvl4pPr>
              <a:defRPr>
                <a:latin typeface="Times New Roman" pitchFamily="18" charset="0"/>
                <a:ea typeface="微軟正黑體" pitchFamily="34" charset="-120"/>
                <a:cs typeface="Times New Roman" pitchFamily="18" charset="0"/>
              </a:defRPr>
            </a:lvl4pPr>
            <a:lvl5pPr>
              <a:defRPr>
                <a:latin typeface="Times New Roman" pitchFamily="18" charset="0"/>
                <a:ea typeface="微軟正黑體" pitchFamily="34"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Rectangle 4"/>
          <p:cNvSpPr>
            <a:spLocks noGrp="1" noChangeArrowheads="1"/>
          </p:cNvSpPr>
          <p:nvPr>
            <p:ph type="dt" sz="half" idx="10"/>
          </p:nvPr>
        </p:nvSpPr>
        <p:spPr>
          <a:ln/>
        </p:spPr>
        <p:txBody>
          <a:bodyPr/>
          <a:lstStyle>
            <a:lvl1pPr>
              <a:defRPr>
                <a:latin typeface="Times New Roman" pitchFamily="18" charset="0"/>
                <a:ea typeface="微軟正黑體" pitchFamily="34" charset="-120"/>
                <a:cs typeface="Times New Roman" pitchFamily="18" charset="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Times New Roman" pitchFamily="18" charset="0"/>
                <a:ea typeface="微軟正黑體" pitchFamily="34" charset="-120"/>
                <a:cs typeface="Times New Roman" pitchFamily="18" charset="0"/>
              </a:defRPr>
            </a:lvl1pPr>
          </a:lstStyle>
          <a:p>
            <a:r>
              <a:rPr lang="en-US" altLang="zh-TW"/>
              <a:t>NTUT MMS LAB</a:t>
            </a:r>
            <a:endParaRPr lang="zh-TW" altLang="en-US" dirty="0"/>
          </a:p>
        </p:txBody>
      </p:sp>
      <p:sp>
        <p:nvSpPr>
          <p:cNvPr id="6" name="Rectangle 55"/>
          <p:cNvSpPr>
            <a:spLocks noGrp="1" noChangeArrowheads="1"/>
          </p:cNvSpPr>
          <p:nvPr>
            <p:ph type="sldNum" sz="quarter" idx="12"/>
          </p:nvPr>
        </p:nvSpPr>
        <p:spPr>
          <a:xfrm>
            <a:off x="6974904" y="6453336"/>
            <a:ext cx="2133600" cy="476250"/>
          </a:xfrm>
          <a:prstGeom prst="rect">
            <a:avLst/>
          </a:prstGeom>
          <a:ln/>
        </p:spPr>
        <p:txBody>
          <a:bodyPr/>
          <a:lstStyle>
            <a:lvl1pPr>
              <a:defRPr b="1">
                <a:latin typeface="Times New Roman" pitchFamily="18" charset="0"/>
                <a:ea typeface="微軟正黑體" pitchFamily="34" charset="-120"/>
                <a:cs typeface="Times New Roman" pitchFamily="18" charset="0"/>
              </a:defRPr>
            </a:lvl1pPr>
          </a:lstStyle>
          <a:p>
            <a:fld id="{864876CE-DED1-4DD4-A0E0-C53C653CB729}" type="slidenum">
              <a:rPr lang="zh-TW" altLang="en-US" smtClean="0"/>
              <a:pPr/>
              <a:t>‹#›</a:t>
            </a:fld>
            <a:endParaRPr lang="zh-TW" altLang="en-US" dirty="0"/>
          </a:p>
        </p:txBody>
      </p:sp>
    </p:spTree>
    <p:extLst>
      <p:ext uri="{BB962C8B-B14F-4D97-AF65-F5344CB8AC3E}">
        <p14:creationId xmlns:p14="http://schemas.microsoft.com/office/powerpoint/2010/main" val="2489920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atin typeface="微軟正黑體" pitchFamily="34" charset="-120"/>
                <a:ea typeface="微軟正黑體"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微軟正黑體" pitchFamily="34" charset="-120"/>
                <a:ea typeface="微軟正黑體" pitchFamily="34" charset="-120"/>
              </a:defRPr>
            </a:lvl1pPr>
            <a:lvl2pPr marL="457197" indent="0">
              <a:buNone/>
              <a:defRPr sz="1800"/>
            </a:lvl2pPr>
            <a:lvl3pPr marL="914395" indent="0">
              <a:buNone/>
              <a:defRPr sz="1600"/>
            </a:lvl3pPr>
            <a:lvl4pPr marL="1371592" indent="0">
              <a:buNone/>
              <a:defRPr sz="1400"/>
            </a:lvl4pPr>
            <a:lvl5pPr marL="1828789" indent="0">
              <a:buNone/>
              <a:defRPr sz="1400"/>
            </a:lvl5pPr>
            <a:lvl6pPr marL="2285987" indent="0">
              <a:buNone/>
              <a:defRPr sz="1400"/>
            </a:lvl6pPr>
            <a:lvl7pPr marL="2743184" indent="0">
              <a:buNone/>
              <a:defRPr sz="1400"/>
            </a:lvl7pPr>
            <a:lvl8pPr marL="3200381" indent="0">
              <a:buNone/>
              <a:defRPr sz="1400"/>
            </a:lvl8pPr>
            <a:lvl9pPr marL="3657579" indent="0">
              <a:buNone/>
              <a:defRPr sz="1400"/>
            </a:lvl9pPr>
          </a:lstStyle>
          <a:p>
            <a:pPr lvl="0"/>
            <a:r>
              <a:rPr lang="zh-TW" altLang="en-US"/>
              <a:t>按一下以編輯母片文字樣式</a:t>
            </a:r>
          </a:p>
        </p:txBody>
      </p:sp>
      <p:sp>
        <p:nvSpPr>
          <p:cNvPr id="4"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6"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975991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sz="half" idx="1"/>
          </p:nvPr>
        </p:nvSpPr>
        <p:spPr>
          <a:xfrm>
            <a:off x="179390" y="908054"/>
            <a:ext cx="4351337" cy="5318125"/>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83127" y="908054"/>
            <a:ext cx="4352925" cy="5318125"/>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6"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7"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52825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微軟正黑體" pitchFamily="34" charset="-120"/>
                <a:ea typeface="微軟正黑體" pitchFamily="34" charset="-120"/>
              </a:defRPr>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微軟正黑體" pitchFamily="34" charset="-120"/>
                <a:ea typeface="微軟正黑體" pitchFamily="34" charset="-120"/>
              </a:defRPr>
            </a:lvl1pPr>
            <a:lvl2pPr>
              <a:defRPr sz="200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atin typeface="微軟正黑體" pitchFamily="34" charset="-120"/>
                <a:ea typeface="微軟正黑體" pitchFamily="34" charset="-120"/>
              </a:defRPr>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atin typeface="微軟正黑體" pitchFamily="34" charset="-120"/>
                <a:ea typeface="微軟正黑體" pitchFamily="34" charset="-120"/>
              </a:defRPr>
            </a:lvl1pPr>
            <a:lvl2pPr>
              <a:defRPr sz="200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8"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9"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1578271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4"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5"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949413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3"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4"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182699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idx="1"/>
          </p:nvPr>
        </p:nvSpPr>
        <p:spPr>
          <a:xfrm>
            <a:off x="3575051" y="273054"/>
            <a:ext cx="5111750" cy="5853113"/>
          </a:xfrm>
        </p:spPr>
        <p:txBody>
          <a:bodyPr/>
          <a:lstStyle>
            <a:lvl1pPr>
              <a:defRPr sz="3200">
                <a:latin typeface="微軟正黑體" pitchFamily="34" charset="-120"/>
                <a:ea typeface="微軟正黑體" pitchFamily="34" charset="-120"/>
              </a:defRPr>
            </a:lvl1pPr>
            <a:lvl2pPr>
              <a:defRPr sz="2800">
                <a:latin typeface="微軟正黑體" pitchFamily="34" charset="-120"/>
                <a:ea typeface="微軟正黑體" pitchFamily="34" charset="-120"/>
              </a:defRPr>
            </a:lvl2pPr>
            <a:lvl3pPr>
              <a:defRPr sz="2400">
                <a:latin typeface="微軟正黑體" pitchFamily="34" charset="-120"/>
                <a:ea typeface="微軟正黑體" pitchFamily="34" charset="-120"/>
              </a:defRPr>
            </a:lvl3pPr>
            <a:lvl4pPr>
              <a:defRPr sz="2000">
                <a:latin typeface="微軟正黑體" pitchFamily="34" charset="-120"/>
                <a:ea typeface="微軟正黑體" pitchFamily="34" charset="-120"/>
              </a:defRPr>
            </a:lvl4pPr>
            <a:lvl5pPr>
              <a:defRPr sz="2000">
                <a:latin typeface="微軟正黑體" pitchFamily="34" charset="-120"/>
                <a:ea typeface="微軟正黑體" pitchFamily="34" charset="-120"/>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atin typeface="微軟正黑體" pitchFamily="34" charset="-120"/>
                <a:ea typeface="微軟正黑體" pitchFamily="34" charset="-120"/>
              </a:defRPr>
            </a:lvl1pPr>
            <a:lvl2pPr marL="457197" indent="0">
              <a:buNone/>
              <a:defRPr sz="1200"/>
            </a:lvl2pPr>
            <a:lvl3pPr marL="914395" indent="0">
              <a:buNone/>
              <a:defRPr sz="1000"/>
            </a:lvl3pPr>
            <a:lvl4pPr marL="1371592" indent="0">
              <a:buNone/>
              <a:defRPr sz="900"/>
            </a:lvl4pPr>
            <a:lvl5pPr marL="1828789" indent="0">
              <a:buNone/>
              <a:defRPr sz="900"/>
            </a:lvl5pPr>
            <a:lvl6pPr marL="2285987" indent="0">
              <a:buNone/>
              <a:defRPr sz="900"/>
            </a:lvl6pPr>
            <a:lvl7pPr marL="2743184" indent="0">
              <a:buNone/>
              <a:defRPr sz="900"/>
            </a:lvl7pPr>
            <a:lvl8pPr marL="3200381" indent="0">
              <a:buNone/>
              <a:defRPr sz="900"/>
            </a:lvl8pPr>
            <a:lvl9pPr marL="3657579"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6"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7"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7436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微軟正黑體" pitchFamily="34" charset="-120"/>
                <a:ea typeface="微軟正黑體" pitchFamily="34" charset="-120"/>
              </a:defRPr>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微軟正黑體" pitchFamily="34" charset="-120"/>
                <a:ea typeface="微軟正黑體" pitchFamily="34" charset="-120"/>
              </a:defRPr>
            </a:lvl1pPr>
            <a:lvl2pPr marL="457197"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4" indent="0">
              <a:buNone/>
              <a:defRPr sz="2000"/>
            </a:lvl7pPr>
            <a:lvl8pPr marL="3200381" indent="0">
              <a:buNone/>
              <a:defRPr sz="2000"/>
            </a:lvl8pPr>
            <a:lvl9pPr marL="3657579"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微軟正黑體" pitchFamily="34" charset="-120"/>
                <a:ea typeface="微軟正黑體" pitchFamily="34" charset="-120"/>
              </a:defRPr>
            </a:lvl1pPr>
            <a:lvl2pPr marL="457197" indent="0">
              <a:buNone/>
              <a:defRPr sz="1200"/>
            </a:lvl2pPr>
            <a:lvl3pPr marL="914395" indent="0">
              <a:buNone/>
              <a:defRPr sz="1000"/>
            </a:lvl3pPr>
            <a:lvl4pPr marL="1371592" indent="0">
              <a:buNone/>
              <a:defRPr sz="900"/>
            </a:lvl4pPr>
            <a:lvl5pPr marL="1828789" indent="0">
              <a:buNone/>
              <a:defRPr sz="900"/>
            </a:lvl5pPr>
            <a:lvl6pPr marL="2285987" indent="0">
              <a:buNone/>
              <a:defRPr sz="900"/>
            </a:lvl6pPr>
            <a:lvl7pPr marL="2743184" indent="0">
              <a:buNone/>
              <a:defRPr sz="900"/>
            </a:lvl7pPr>
            <a:lvl8pPr marL="3200381" indent="0">
              <a:buNone/>
              <a:defRPr sz="900"/>
            </a:lvl8pPr>
            <a:lvl9pPr marL="3657579"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6"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7"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93101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extLst>
              <p:ext uri="{D42A27DB-BD31-4B8C-83A1-F6EECF244321}">
                <p14:modId xmlns:p14="http://schemas.microsoft.com/office/powerpoint/2010/main" val="1404305925"/>
              </p:ext>
            </p:extLst>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3854" name="PhotoImpact" r:id="rId14" imgW="12673016" imgH="9295238" progId="">
                  <p:embed/>
                </p:oleObj>
              </mc:Choice>
              <mc:Fallback>
                <p:oleObj name="PhotoImpact" r:id="rId14" imgW="12673016" imgH="9295238" progId="">
                  <p:embed/>
                  <p:pic>
                    <p:nvPicPr>
                      <p:cNvPr id="0" name="Picture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7" y="4"/>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9" name="Rectangle 3"/>
          <p:cNvSpPr>
            <a:spLocks noGrp="1" noChangeArrowheads="1"/>
          </p:cNvSpPr>
          <p:nvPr>
            <p:ph type="body" idx="1"/>
          </p:nvPr>
        </p:nvSpPr>
        <p:spPr bwMode="auto">
          <a:xfrm>
            <a:off x="179388" y="908054"/>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微軟正黑體" pitchFamily="34" charset="-120"/>
                <a:ea typeface="微軟正黑體" pitchFamily="34" charset="-120"/>
              </a:defRPr>
            </a:lvl1pPr>
          </a:lstStyle>
          <a:p>
            <a:endParaRPr lang="zh-TW" altLang="en-US" dirty="0"/>
          </a:p>
        </p:txBody>
      </p:sp>
      <p:sp>
        <p:nvSpPr>
          <p:cNvPr id="1078" name="Rectangle 54"/>
          <p:cNvSpPr>
            <a:spLocks noGrp="1" noChangeArrowheads="1"/>
          </p:cNvSpPr>
          <p:nvPr>
            <p:ph type="ftr" sz="quarter" idx="3"/>
          </p:nvPr>
        </p:nvSpPr>
        <p:spPr bwMode="auto">
          <a:xfrm>
            <a:off x="3203577" y="6453192"/>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微軟正黑體" pitchFamily="34" charset="-120"/>
                <a:ea typeface="微軟正黑體" pitchFamily="34" charset="-120"/>
              </a:defRPr>
            </a:lvl1pPr>
          </a:lstStyle>
          <a:p>
            <a:r>
              <a:rPr lang="en-US" altLang="zh-TW"/>
              <a:t>NTUT MMS LAB</a:t>
            </a:r>
            <a:endParaRPr lang="zh-TW" altLang="en-US"/>
          </a:p>
        </p:txBody>
      </p:sp>
      <p:sp>
        <p:nvSpPr>
          <p:cNvPr id="9" name="Rectangle 55"/>
          <p:cNvSpPr txBox="1">
            <a:spLocks noChangeArrowheads="1"/>
          </p:cNvSpPr>
          <p:nvPr userDrawn="1"/>
        </p:nvSpPr>
        <p:spPr bwMode="auto">
          <a:xfrm>
            <a:off x="8244410" y="6359525"/>
            <a:ext cx="812094"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TW"/>
            </a:defPPr>
            <a:lvl1pPr marL="0" algn="r" defTabSz="914400" rtl="0" eaLnBrk="1" latinLnBrk="0" hangingPunct="1">
              <a:defRPr sz="2000" kern="1200">
                <a:solidFill>
                  <a:schemeClr val="tx1"/>
                </a:solidFill>
                <a:latin typeface="微軟正黑體" pitchFamily="34" charset="-120"/>
                <a:ea typeface="微軟正黑體"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800" baseline="0" dirty="0">
                <a:solidFill>
                  <a:schemeClr val="bg1">
                    <a:lumMod val="50000"/>
                  </a:schemeClr>
                </a:solidFill>
                <a:latin typeface="Arial" panose="020B0604020202020204" pitchFamily="34" charset="0"/>
                <a:cs typeface="Arial" panose="020B0604020202020204" pitchFamily="34" charset="0"/>
              </a:rPr>
              <a:t> </a:t>
            </a:r>
            <a:r>
              <a:rPr lang="en-US" altLang="zh-TW" sz="1400" baseline="0" dirty="0">
                <a:solidFill>
                  <a:schemeClr val="bg1">
                    <a:lumMod val="50000"/>
                  </a:schemeClr>
                </a:solidFill>
                <a:latin typeface="Arial" panose="020B0604020202020204" pitchFamily="34" charset="0"/>
                <a:cs typeface="Arial" panose="020B0604020202020204" pitchFamily="34" charset="0"/>
              </a:rPr>
              <a:t>(</a:t>
            </a:r>
            <a:fld id="{864876CE-DED1-4DD4-A0E0-C53C653CB729}" type="slidenum">
              <a:rPr lang="zh-TW" altLang="en-US" sz="1400" smtClean="0">
                <a:solidFill>
                  <a:schemeClr val="bg1">
                    <a:lumMod val="50000"/>
                  </a:schemeClr>
                </a:solidFill>
                <a:latin typeface="Arial" panose="020B0604020202020204" pitchFamily="34" charset="0"/>
                <a:cs typeface="Arial" panose="020B0604020202020204" pitchFamily="34" charset="0"/>
              </a:rPr>
              <a:pPr/>
              <a:t>‹#›</a:t>
            </a:fld>
            <a:r>
              <a:rPr lang="en-US" altLang="zh-TW" sz="1400" dirty="0" smtClean="0">
                <a:solidFill>
                  <a:schemeClr val="bg1">
                    <a:lumMod val="50000"/>
                  </a:schemeClr>
                </a:solidFill>
                <a:latin typeface="Arial" panose="020B0604020202020204" pitchFamily="34" charset="0"/>
                <a:cs typeface="Arial" panose="020B0604020202020204" pitchFamily="34" charset="0"/>
              </a:rPr>
              <a:t>/62)</a:t>
            </a:r>
            <a:r>
              <a:rPr lang="zh-TW" altLang="en-US" sz="1400" dirty="0" smtClean="0">
                <a:solidFill>
                  <a:schemeClr val="bg1">
                    <a:lumMod val="50000"/>
                  </a:schemeClr>
                </a:solidFill>
                <a:latin typeface="Arial" panose="020B0604020202020204" pitchFamily="34" charset="0"/>
                <a:cs typeface="Arial" panose="020B0604020202020204" pitchFamily="34" charset="0"/>
              </a:rPr>
              <a:t> </a:t>
            </a:r>
            <a:endParaRPr lang="zh-TW" altLang="en-US" sz="1400" dirty="0">
              <a:solidFill>
                <a:schemeClr val="bg1">
                  <a:lumMod val="50000"/>
                </a:schemeClr>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1" fontAlgn="base" hangingPunct="1">
        <a:spcBef>
          <a:spcPct val="0"/>
        </a:spcBef>
        <a:spcAft>
          <a:spcPct val="0"/>
        </a:spcAft>
        <a:defRPr kumimoji="1" sz="2400" b="1">
          <a:solidFill>
            <a:schemeClr val="tx1"/>
          </a:solidFill>
          <a:latin typeface="微軟正黑體" pitchFamily="34" charset="-120"/>
          <a:ea typeface="微軟正黑體" pitchFamily="34" charset="-120"/>
          <a:cs typeface="+mj-cs"/>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197"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395"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592"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789" algn="l" rtl="0" eaLnBrk="1" fontAlgn="base" hangingPunct="1">
        <a:spcBef>
          <a:spcPct val="0"/>
        </a:spcBef>
        <a:spcAft>
          <a:spcPct val="0"/>
        </a:spcAft>
        <a:defRPr kumimoji="1" sz="2400" b="1">
          <a:solidFill>
            <a:schemeClr val="tx1"/>
          </a:solidFill>
          <a:latin typeface="Comic Sans MS" pitchFamily="66" charset="0"/>
          <a:ea typeface="新細明體" charset="-120"/>
        </a:defRPr>
      </a:lvl9pPr>
    </p:titleStyle>
    <p:bodyStyle>
      <a:lvl1pPr marL="342898" indent="-342898" algn="l" rtl="0" eaLnBrk="1" fontAlgn="base" hangingPunct="1">
        <a:spcBef>
          <a:spcPct val="20000"/>
        </a:spcBef>
        <a:spcAft>
          <a:spcPct val="0"/>
        </a:spcAft>
        <a:buChar char="•"/>
        <a:defRPr kumimoji="1" sz="2800">
          <a:solidFill>
            <a:schemeClr val="tx1"/>
          </a:solidFill>
          <a:latin typeface="微軟正黑體" pitchFamily="34" charset="-120"/>
          <a:ea typeface="微軟正黑體" pitchFamily="34" charset="-120"/>
          <a:cs typeface="+mn-cs"/>
        </a:defRPr>
      </a:lvl1pPr>
      <a:lvl2pPr marL="742946" indent="-285749" algn="l" rtl="0" eaLnBrk="1" fontAlgn="base" hangingPunct="1">
        <a:spcBef>
          <a:spcPct val="20000"/>
        </a:spcBef>
        <a:spcAft>
          <a:spcPct val="0"/>
        </a:spcAft>
        <a:buChar char="–"/>
        <a:defRPr kumimoji="1" sz="2400">
          <a:solidFill>
            <a:schemeClr val="tx1"/>
          </a:solidFill>
          <a:latin typeface="微軟正黑體" pitchFamily="34" charset="-120"/>
          <a:ea typeface="微軟正黑體" pitchFamily="34" charset="-120"/>
        </a:defRPr>
      </a:lvl2pPr>
      <a:lvl3pPr marL="1142993" indent="-228599" algn="l" rtl="0" eaLnBrk="1" fontAlgn="base" hangingPunct="1">
        <a:spcBef>
          <a:spcPct val="20000"/>
        </a:spcBef>
        <a:spcAft>
          <a:spcPct val="0"/>
        </a:spcAft>
        <a:buChar char="•"/>
        <a:defRPr kumimoji="1" sz="2000">
          <a:solidFill>
            <a:schemeClr val="tx1"/>
          </a:solidFill>
          <a:latin typeface="微軟正黑體" pitchFamily="34" charset="-120"/>
          <a:ea typeface="微軟正黑體" pitchFamily="34" charset="-120"/>
        </a:defRPr>
      </a:lvl3pPr>
      <a:lvl4pPr marL="1600191" indent="-228599" algn="l" rtl="0" eaLnBrk="1" fontAlgn="base" hangingPunct="1">
        <a:spcBef>
          <a:spcPct val="20000"/>
        </a:spcBef>
        <a:spcAft>
          <a:spcPct val="0"/>
        </a:spcAft>
        <a:buChar char="–"/>
        <a:defRPr kumimoji="1" sz="2000">
          <a:solidFill>
            <a:schemeClr val="tx1"/>
          </a:solidFill>
          <a:latin typeface="微軟正黑體" pitchFamily="34" charset="-120"/>
          <a:ea typeface="微軟正黑體" pitchFamily="34" charset="-120"/>
        </a:defRPr>
      </a:lvl4pPr>
      <a:lvl5pPr marL="2057388" indent="-228599" algn="l" rtl="0" eaLnBrk="1" fontAlgn="base" hangingPunct="1">
        <a:spcBef>
          <a:spcPct val="20000"/>
        </a:spcBef>
        <a:spcAft>
          <a:spcPct val="0"/>
        </a:spcAft>
        <a:buChar char="»"/>
        <a:defRPr kumimoji="1" sz="2000">
          <a:solidFill>
            <a:schemeClr val="tx1"/>
          </a:solidFill>
          <a:latin typeface="微軟正黑體" pitchFamily="34" charset="-120"/>
          <a:ea typeface="微軟正黑體" pitchFamily="34" charset="-120"/>
        </a:defRPr>
      </a:lvl5pPr>
      <a:lvl6pPr marL="2514585" indent="-228599" algn="l" rtl="0" eaLnBrk="1" fontAlgn="base" hangingPunct="1">
        <a:spcBef>
          <a:spcPct val="20000"/>
        </a:spcBef>
        <a:spcAft>
          <a:spcPct val="0"/>
        </a:spcAft>
        <a:buChar char="»"/>
        <a:defRPr kumimoji="1">
          <a:solidFill>
            <a:schemeClr val="tx1"/>
          </a:solidFill>
          <a:latin typeface="+mn-lt"/>
          <a:ea typeface="+mn-ea"/>
        </a:defRPr>
      </a:lvl6pPr>
      <a:lvl7pPr marL="2971783" indent="-228599" algn="l" rtl="0" eaLnBrk="1" fontAlgn="base" hangingPunct="1">
        <a:spcBef>
          <a:spcPct val="20000"/>
        </a:spcBef>
        <a:spcAft>
          <a:spcPct val="0"/>
        </a:spcAft>
        <a:buChar char="»"/>
        <a:defRPr kumimoji="1">
          <a:solidFill>
            <a:schemeClr val="tx1"/>
          </a:solidFill>
          <a:latin typeface="+mn-lt"/>
          <a:ea typeface="+mn-ea"/>
        </a:defRPr>
      </a:lvl7pPr>
      <a:lvl8pPr marL="3428980" indent="-228599" algn="l" rtl="0" eaLnBrk="1" fontAlgn="base" hangingPunct="1">
        <a:spcBef>
          <a:spcPct val="20000"/>
        </a:spcBef>
        <a:spcAft>
          <a:spcPct val="0"/>
        </a:spcAft>
        <a:buChar char="»"/>
        <a:defRPr kumimoji="1">
          <a:solidFill>
            <a:schemeClr val="tx1"/>
          </a:solidFill>
          <a:latin typeface="+mn-lt"/>
          <a:ea typeface="+mn-ea"/>
        </a:defRPr>
      </a:lvl8pPr>
      <a:lvl9pPr marL="3886177" indent="-228599" algn="l" rtl="0" eaLnBrk="1" fontAlgn="base" hangingPunct="1">
        <a:spcBef>
          <a:spcPct val="20000"/>
        </a:spcBef>
        <a:spcAft>
          <a:spcPct val="0"/>
        </a:spcAft>
        <a:buChar char="»"/>
        <a:defRPr kumimoji="1">
          <a:solidFill>
            <a:schemeClr val="tx1"/>
          </a:solidFill>
          <a:latin typeface="+mn-lt"/>
          <a:ea typeface="+mn-ea"/>
        </a:defRPr>
      </a:lvl9pPr>
    </p:bodyStyle>
    <p:otherStyle>
      <a:defPPr>
        <a:defRPr lang="zh-TW"/>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9.w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4.e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emf"/><Relationship Id="rId7" Type="http://schemas.openxmlformats.org/officeDocument/2006/relationships/image" Target="../media/image50.png"/><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7.emf"/><Relationship Id="rId4" Type="http://schemas.openxmlformats.org/officeDocument/2006/relationships/image" Target="../media/image36.emf"/><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6.emf"/><Relationship Id="rId4" Type="http://schemas.openxmlformats.org/officeDocument/2006/relationships/oleObject" Target="../embeddings/oleObject8.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7.emf"/><Relationship Id="rId4" Type="http://schemas.openxmlformats.org/officeDocument/2006/relationships/oleObject" Target="../embeddings/oleObject9.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8.emf"/><Relationship Id="rId4" Type="http://schemas.openxmlformats.org/officeDocument/2006/relationships/oleObject" Target="../embeddings/oleObject10.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9.emf"/><Relationship Id="rId4" Type="http://schemas.openxmlformats.org/officeDocument/2006/relationships/oleObject" Target="../embeddings/oleObject11.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0.emf"/><Relationship Id="rId4" Type="http://schemas.openxmlformats.org/officeDocument/2006/relationships/oleObject" Target="../embeddings/oleObject1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1.emf"/><Relationship Id="rId4" Type="http://schemas.openxmlformats.org/officeDocument/2006/relationships/oleObject" Target="../embeddings/oleObject13.bin"/></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ctrTitle"/>
          </p:nvPr>
        </p:nvSpPr>
        <p:spPr>
          <a:xfrm>
            <a:off x="662333" y="2637086"/>
            <a:ext cx="7958137" cy="1223962"/>
          </a:xfrm>
        </p:spPr>
        <p:txBody>
          <a:bodyPr/>
          <a:lstStyle/>
          <a:p>
            <a:pPr algn="ctr">
              <a:lnSpc>
                <a:spcPct val="150000"/>
              </a:lnSpc>
            </a:pPr>
            <a:r>
              <a:rPr lang="zh-TW" altLang="zh-TW"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Removing </a:t>
            </a:r>
            <a:r>
              <a:rPr lang="zh-TW" altLang="zh-TW"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High-</a:t>
            </a:r>
            <a:r>
              <a:rPr lang="en-US" altLang="zh-TW"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­Density Impulse Noises from a Single Natural Image</a:t>
            </a:r>
          </a:p>
        </p:txBody>
      </p:sp>
      <p:sp>
        <p:nvSpPr>
          <p:cNvPr id="2" name="副標題 1">
            <a:extLst>
              <a:ext uri="{FF2B5EF4-FFF2-40B4-BE49-F238E27FC236}">
                <a16:creationId xmlns="" xmlns:a16="http://schemas.microsoft.com/office/drawing/2014/main" id="{84E77AC8-21A7-4380-83F5-42D2CA4D3432}"/>
              </a:ext>
            </a:extLst>
          </p:cNvPr>
          <p:cNvSpPr>
            <a:spLocks noGrp="1"/>
          </p:cNvSpPr>
          <p:nvPr>
            <p:ph type="subTitle" idx="1"/>
          </p:nvPr>
        </p:nvSpPr>
        <p:spPr>
          <a:xfrm>
            <a:off x="2411760" y="4123025"/>
            <a:ext cx="6048375" cy="1008109"/>
          </a:xfrm>
        </p:spPr>
        <p:txBody>
          <a:bodyPr/>
          <a:lstStyle/>
          <a:p>
            <a:pPr>
              <a:spcBef>
                <a:spcPts val="1200"/>
              </a:spcBef>
              <a:defRPr/>
            </a:pPr>
            <a:r>
              <a:rPr lang="en-US" altLang="zh-TW" sz="2400" b="1" dirty="0">
                <a:latin typeface="Arial" panose="020B0604020202020204" pitchFamily="34" charset="0"/>
                <a:ea typeface="標楷體" pitchFamily="65" charset="-120"/>
                <a:cs typeface="Arial" panose="020B0604020202020204" pitchFamily="34" charset="0"/>
              </a:rPr>
              <a:t>Student: </a:t>
            </a:r>
            <a:r>
              <a:rPr lang="en-US" altLang="zh-TW" sz="2400" u="sng" dirty="0">
                <a:latin typeface="Arial" panose="020B0604020202020204" pitchFamily="34" charset="0"/>
                <a:ea typeface="標楷體" pitchFamily="65" charset="-120"/>
                <a:cs typeface="Arial" panose="020B0604020202020204" pitchFamily="34" charset="0"/>
              </a:rPr>
              <a:t>Po-</a:t>
            </a:r>
            <a:r>
              <a:rPr lang="en-US" altLang="zh-TW" sz="2400" u="sng" dirty="0" err="1">
                <a:latin typeface="Arial" panose="020B0604020202020204" pitchFamily="34" charset="0"/>
                <a:ea typeface="標楷體" pitchFamily="65" charset="-120"/>
                <a:cs typeface="Arial" panose="020B0604020202020204" pitchFamily="34" charset="0"/>
              </a:rPr>
              <a:t>Hsiung</a:t>
            </a:r>
            <a:r>
              <a:rPr lang="en-US" altLang="zh-TW" sz="2400" u="sng" dirty="0">
                <a:latin typeface="Arial" panose="020B0604020202020204" pitchFamily="34" charset="0"/>
                <a:ea typeface="標楷體" pitchFamily="65" charset="-120"/>
                <a:cs typeface="Arial" panose="020B0604020202020204" pitchFamily="34" charset="0"/>
              </a:rPr>
              <a:t> Lin</a:t>
            </a:r>
          </a:p>
          <a:p>
            <a:pPr>
              <a:spcBef>
                <a:spcPts val="1200"/>
              </a:spcBef>
              <a:defRPr/>
            </a:pPr>
            <a:r>
              <a:rPr lang="en-US" altLang="zh-TW" sz="2400" b="1" dirty="0">
                <a:latin typeface="Arial" panose="020B0604020202020204" pitchFamily="34" charset="0"/>
                <a:ea typeface="標楷體" pitchFamily="65" charset="-120"/>
                <a:cs typeface="Arial" panose="020B0604020202020204" pitchFamily="34" charset="0"/>
              </a:rPr>
              <a:t>Advisor: </a:t>
            </a:r>
            <a:r>
              <a:rPr lang="en-US" altLang="zh-TW" sz="2400" dirty="0">
                <a:latin typeface="Arial" panose="020B0604020202020204" pitchFamily="34" charset="0"/>
                <a:ea typeface="標楷體" pitchFamily="65" charset="-120"/>
                <a:cs typeface="Arial" panose="020B0604020202020204" pitchFamily="34" charset="0"/>
              </a:rPr>
              <a:t>Prof. </a:t>
            </a:r>
            <a:r>
              <a:rPr lang="en-US" altLang="zh-TW" sz="2400" u="sng" dirty="0">
                <a:latin typeface="Arial" panose="020B0604020202020204" pitchFamily="34" charset="0"/>
                <a:ea typeface="標楷體" pitchFamily="65" charset="-120"/>
                <a:cs typeface="Arial" panose="020B0604020202020204" pitchFamily="34" charset="0"/>
              </a:rPr>
              <a:t>Shih-Chia Huang</a:t>
            </a:r>
          </a:p>
          <a:p>
            <a:endParaRPr lang="zh-TW" altLang="en-US" dirty="0"/>
          </a:p>
        </p:txBody>
      </p:sp>
      <p:sp>
        <p:nvSpPr>
          <p:cNvPr id="10" name="矩形 5"/>
          <p:cNvSpPr/>
          <p:nvPr/>
        </p:nvSpPr>
        <p:spPr>
          <a:xfrm>
            <a:off x="5868144" y="6021289"/>
            <a:ext cx="2808313" cy="400110"/>
          </a:xfrm>
          <a:prstGeom prst="rect">
            <a:avLst/>
          </a:prstGeom>
        </p:spPr>
        <p:txBody>
          <a:bodyPr wrap="square">
            <a:spAutoFit/>
          </a:bodyPr>
          <a:lstStyle/>
          <a:p>
            <a:pPr>
              <a:spcBef>
                <a:spcPts val="1200"/>
              </a:spcBef>
              <a:defRPr/>
            </a:pPr>
            <a:r>
              <a:rPr lang="en-US" altLang="zh-TW" sz="2000" b="1" dirty="0">
                <a:latin typeface="Arial Narrow" panose="020B0606020202030204" pitchFamily="34" charset="0"/>
                <a:ea typeface="標楷體" pitchFamily="65" charset="-120"/>
                <a:cs typeface="Times New Roman" pitchFamily="18" charset="0"/>
              </a:rPr>
              <a:t>Date: November </a:t>
            </a:r>
            <a:r>
              <a:rPr lang="en-US" altLang="zh-TW" sz="2000" b="1" dirty="0" smtClean="0">
                <a:latin typeface="Arial Narrow" panose="020B0606020202030204" pitchFamily="34" charset="0"/>
                <a:ea typeface="標楷體" pitchFamily="65" charset="-120"/>
                <a:cs typeface="Times New Roman" pitchFamily="18" charset="0"/>
              </a:rPr>
              <a:t>21</a:t>
            </a:r>
            <a:r>
              <a:rPr lang="en-US" altLang="zh-TW" sz="2000" b="1" baseline="30000" dirty="0" smtClean="0">
                <a:latin typeface="Arial Narrow" panose="020B0606020202030204" pitchFamily="34" charset="0"/>
                <a:ea typeface="標楷體" pitchFamily="65" charset="-120"/>
                <a:cs typeface="Times New Roman" pitchFamily="18" charset="0"/>
              </a:rPr>
              <a:t>th</a:t>
            </a:r>
            <a:r>
              <a:rPr lang="en-US" altLang="zh-TW" sz="2000" b="1" dirty="0">
                <a:latin typeface="Arial Narrow" panose="020B0606020202030204" pitchFamily="34" charset="0"/>
                <a:ea typeface="標楷體" pitchFamily="65" charset="-120"/>
                <a:cs typeface="Times New Roman" pitchFamily="18" charset="0"/>
              </a:rPr>
              <a:t>, 2020</a:t>
            </a:r>
          </a:p>
        </p:txBody>
      </p:sp>
      <p:sp>
        <p:nvSpPr>
          <p:cNvPr id="6" name="矩形 5"/>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博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02250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 xmlns:a16="http://schemas.microsoft.com/office/drawing/2014/main"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 xmlns:a16="http://schemas.microsoft.com/office/drawing/2014/main"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6" name="AutoShape 43">
              <a:extLst>
                <a:ext uri="{FF2B5EF4-FFF2-40B4-BE49-F238E27FC236}">
                  <a16:creationId xmlns="" xmlns:a16="http://schemas.microsoft.com/office/drawing/2014/main"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7" name="Text Box 44">
              <a:extLst>
                <a:ext uri="{FF2B5EF4-FFF2-40B4-BE49-F238E27FC236}">
                  <a16:creationId xmlns="" xmlns:a16="http://schemas.microsoft.com/office/drawing/2014/main" id="{B1323A5A-C771-463D-ACD0-8F247C06D825}"/>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 xmlns:a16="http://schemas.microsoft.com/office/drawing/2014/main"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 xmlns:a16="http://schemas.microsoft.com/office/drawing/2014/main"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 xmlns:a16="http://schemas.microsoft.com/office/drawing/2014/main"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23" name="AutoShape 43">
              <a:extLst>
                <a:ext uri="{FF2B5EF4-FFF2-40B4-BE49-F238E27FC236}">
                  <a16:creationId xmlns="" xmlns:a16="http://schemas.microsoft.com/office/drawing/2014/main"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24" name="Text Box 44">
              <a:extLst>
                <a:ext uri="{FF2B5EF4-FFF2-40B4-BE49-F238E27FC236}">
                  <a16:creationId xmlns="" xmlns:a16="http://schemas.microsoft.com/office/drawing/2014/main"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 xmlns:a16="http://schemas.microsoft.com/office/drawing/2014/main"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 xmlns:a16="http://schemas.microsoft.com/office/drawing/2014/main"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 xmlns:a16="http://schemas.microsoft.com/office/drawing/2014/main"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9" name="AutoShape 43">
              <a:extLst>
                <a:ext uri="{FF2B5EF4-FFF2-40B4-BE49-F238E27FC236}">
                  <a16:creationId xmlns="" xmlns:a16="http://schemas.microsoft.com/office/drawing/2014/main"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solidFill>
                  <a:schemeClr val="bg1">
                    <a:lumMod val="95000"/>
                  </a:schemeClr>
                </a:solidFill>
                <a:latin typeface="Arial" panose="020B0604020202020204" pitchFamily="34" charset="0"/>
                <a:cs typeface="Arial" panose="020B0604020202020204" pitchFamily="34" charset="0"/>
              </a:endParaRPr>
            </a:p>
          </p:txBody>
        </p:sp>
        <p:sp>
          <p:nvSpPr>
            <p:cNvPr id="30" name="Text Box 44">
              <a:extLst>
                <a:ext uri="{FF2B5EF4-FFF2-40B4-BE49-F238E27FC236}">
                  <a16:creationId xmlns="" xmlns:a16="http://schemas.microsoft.com/office/drawing/2014/main"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Proposed </a:t>
              </a:r>
              <a:r>
                <a:rPr lang="en-US" sz="2800" b="1" dirty="0" smtClean="0">
                  <a:solidFill>
                    <a:schemeClr val="bg1">
                      <a:lumMod val="95000"/>
                    </a:schemeClr>
                  </a:solidFill>
                  <a:latin typeface="Arial" panose="020B0604020202020204" pitchFamily="34" charset="0"/>
                  <a:cs typeface="Arial" panose="020B0604020202020204" pitchFamily="34" charset="0"/>
                </a:rPr>
                <a:t>Method</a:t>
              </a:r>
              <a:endParaRPr lang="en-US" sz="2800" b="1" dirty="0">
                <a:solidFill>
                  <a:schemeClr val="bg1">
                    <a:lumMod val="95000"/>
                  </a:schemeClr>
                </a:solidFill>
                <a:latin typeface="Arial" panose="020B0604020202020204" pitchFamily="34" charset="0"/>
                <a:cs typeface="Arial" panose="020B0604020202020204" pitchFamily="34" charset="0"/>
              </a:endParaRPr>
            </a:p>
          </p:txBody>
        </p:sp>
        <p:sp>
          <p:nvSpPr>
            <p:cNvPr id="31" name="Text Box 45">
              <a:extLst>
                <a:ext uri="{FF2B5EF4-FFF2-40B4-BE49-F238E27FC236}">
                  <a16:creationId xmlns="" xmlns:a16="http://schemas.microsoft.com/office/drawing/2014/main"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 xmlns:a16="http://schemas.microsoft.com/office/drawing/2014/main"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 xmlns:a16="http://schemas.microsoft.com/office/drawing/2014/main"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4" name="AutoShape 43">
              <a:extLst>
                <a:ext uri="{FF2B5EF4-FFF2-40B4-BE49-F238E27FC236}">
                  <a16:creationId xmlns="" xmlns:a16="http://schemas.microsoft.com/office/drawing/2014/main"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5" name="Text Box 44">
              <a:extLst>
                <a:ext uri="{FF2B5EF4-FFF2-40B4-BE49-F238E27FC236}">
                  <a16:creationId xmlns="" xmlns:a16="http://schemas.microsoft.com/office/drawing/2014/main"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 xmlns:a16="http://schemas.microsoft.com/office/drawing/2014/main"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 xmlns:a16="http://schemas.microsoft.com/office/drawing/2014/main"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 xmlns:a16="http://schemas.microsoft.com/office/drawing/2014/main"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6" name="AutoShape 43">
              <a:extLst>
                <a:ext uri="{FF2B5EF4-FFF2-40B4-BE49-F238E27FC236}">
                  <a16:creationId xmlns="" xmlns:a16="http://schemas.microsoft.com/office/drawing/2014/main"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9" name="Text Box 44">
              <a:extLst>
                <a:ext uri="{FF2B5EF4-FFF2-40B4-BE49-F238E27FC236}">
                  <a16:creationId xmlns="" xmlns:a16="http://schemas.microsoft.com/office/drawing/2014/main"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 xmlns:a16="http://schemas.microsoft.com/office/drawing/2014/main"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1480008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F</a:t>
            </a:r>
            <a:r>
              <a:rPr lang="zh-TW" altLang="zh-TW" dirty="0"/>
              <a:t>ilter-based </a:t>
            </a:r>
            <a:r>
              <a:rPr lang="zh-TW" altLang="zh-TW" dirty="0" smtClean="0"/>
              <a:t>methods</a:t>
            </a:r>
            <a:r>
              <a:rPr lang="en-US" altLang="zh-TW" dirty="0" smtClean="0"/>
              <a:t>:</a:t>
            </a:r>
          </a:p>
          <a:p>
            <a:pPr lvl="1"/>
            <a:r>
              <a:rPr lang="en-US" altLang="zh-TW" dirty="0"/>
              <a:t>Adaptive weighted mean filter (AWMF</a:t>
            </a:r>
            <a:r>
              <a:rPr lang="en-US" altLang="zh-TW" dirty="0" smtClean="0"/>
              <a:t>) [8]</a:t>
            </a:r>
          </a:p>
          <a:p>
            <a:pPr lvl="1"/>
            <a:endParaRPr lang="en-US" altLang="zh-TW" dirty="0"/>
          </a:p>
          <a:p>
            <a:pPr lvl="1"/>
            <a:r>
              <a:rPr lang="en-US" altLang="zh-TW" dirty="0"/>
              <a:t>Modified Decision Based Un-symmetric Trimmed Median Filter (MDBUTMF</a:t>
            </a:r>
            <a:r>
              <a:rPr lang="en-US" altLang="zh-TW" dirty="0" smtClean="0"/>
              <a:t>)</a:t>
            </a:r>
            <a:r>
              <a:rPr lang="en-US" altLang="zh-TW" dirty="0"/>
              <a:t> </a:t>
            </a:r>
            <a:r>
              <a:rPr lang="en-US" altLang="zh-TW" dirty="0" smtClean="0"/>
              <a:t>[9]</a:t>
            </a:r>
          </a:p>
          <a:p>
            <a:pPr lvl="1"/>
            <a:endParaRPr lang="en-US" altLang="zh-TW" dirty="0" smtClean="0"/>
          </a:p>
          <a:p>
            <a:pPr lvl="1"/>
            <a:r>
              <a:rPr lang="en-US" altLang="zh-TW" dirty="0" smtClean="0"/>
              <a:t>Fast </a:t>
            </a:r>
            <a:r>
              <a:rPr lang="en-US" altLang="zh-TW" dirty="0"/>
              <a:t>and Efficient Median Filter (FEMF</a:t>
            </a:r>
            <a:r>
              <a:rPr lang="en-US" altLang="zh-TW" dirty="0" smtClean="0"/>
              <a:t>)</a:t>
            </a:r>
            <a:r>
              <a:rPr lang="en-US" altLang="zh-TW" dirty="0"/>
              <a:t> </a:t>
            </a:r>
            <a:r>
              <a:rPr lang="en-US" altLang="zh-TW" dirty="0" smtClean="0"/>
              <a:t>[10]</a:t>
            </a:r>
          </a:p>
          <a:p>
            <a:pPr lvl="1"/>
            <a:endParaRPr lang="en-US" altLang="zh-TW" dirty="0"/>
          </a:p>
          <a:p>
            <a:pPr lvl="1"/>
            <a:r>
              <a:rPr lang="en-US" altLang="zh-TW" dirty="0"/>
              <a:t>Noise adaptive fuzzy switching median filter (NAFSMF</a:t>
            </a:r>
            <a:r>
              <a:rPr lang="en-US" altLang="zh-TW" dirty="0" smtClean="0"/>
              <a:t>)</a:t>
            </a:r>
            <a:r>
              <a:rPr lang="en-US" altLang="zh-TW" dirty="0"/>
              <a:t> </a:t>
            </a:r>
            <a:r>
              <a:rPr lang="en-US" altLang="zh-TW" dirty="0" smtClean="0"/>
              <a:t>[11]</a:t>
            </a:r>
          </a:p>
          <a:p>
            <a:pPr lvl="1"/>
            <a:endParaRPr lang="en-US" altLang="zh-TW" dirty="0"/>
          </a:p>
          <a:p>
            <a:r>
              <a:rPr lang="en-US" altLang="zh-TW" dirty="0" smtClean="0"/>
              <a:t>L</a:t>
            </a:r>
            <a:r>
              <a:rPr lang="zh-TW" altLang="zh-TW" dirty="0" smtClean="0"/>
              <a:t>earning</a:t>
            </a:r>
            <a:r>
              <a:rPr lang="zh-TW" altLang="zh-TW" dirty="0"/>
              <a:t>-based </a:t>
            </a:r>
            <a:r>
              <a:rPr lang="zh-TW" altLang="zh-TW" dirty="0" smtClean="0"/>
              <a:t>method</a:t>
            </a:r>
            <a:r>
              <a:rPr lang="en-US" altLang="zh-TW" dirty="0" smtClean="0"/>
              <a:t>:</a:t>
            </a:r>
          </a:p>
          <a:p>
            <a:pPr lvl="1"/>
            <a:r>
              <a:rPr lang="en-US" altLang="zh-TW" dirty="0"/>
              <a:t>De-Noising CNN (</a:t>
            </a:r>
            <a:r>
              <a:rPr lang="en-US" altLang="zh-TW" dirty="0" err="1" smtClean="0"/>
              <a:t>DnCNN</a:t>
            </a:r>
            <a:r>
              <a:rPr lang="en-US" altLang="zh-TW" dirty="0"/>
              <a:t>) [</a:t>
            </a:r>
            <a:r>
              <a:rPr lang="en-US" altLang="zh-TW" dirty="0" smtClean="0"/>
              <a:t>12]</a:t>
            </a:r>
            <a:endParaRPr lang="en-US" altLang="zh-TW" dirty="0"/>
          </a:p>
          <a:p>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Works(1/9)</a:t>
            </a:r>
            <a:endParaRPr lang="zh-TW" altLang="en-US" sz="3200" dirty="0"/>
          </a:p>
        </p:txBody>
      </p:sp>
    </p:spTree>
    <p:extLst>
      <p:ext uri="{BB962C8B-B14F-4D97-AF65-F5344CB8AC3E}">
        <p14:creationId xmlns:p14="http://schemas.microsoft.com/office/powerpoint/2010/main" val="3193618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內容版面配置區 2"/>
          <p:cNvSpPr>
            <a:spLocks noGrp="1"/>
          </p:cNvSpPr>
          <p:nvPr>
            <p:ph idx="1"/>
          </p:nvPr>
        </p:nvSpPr>
        <p:spPr>
          <a:xfrm>
            <a:off x="179388" y="908054"/>
            <a:ext cx="8856662" cy="5318125"/>
          </a:xfrm>
        </p:spPr>
        <p:txBody>
          <a:bodyPr/>
          <a:lstStyle/>
          <a:p>
            <a:r>
              <a:rPr lang="en-US" altLang="zh-TW" dirty="0"/>
              <a:t>Adaptive weighted mean filter (AWMF) </a:t>
            </a:r>
          </a:p>
          <a:p>
            <a:pPr marL="0" indent="0">
              <a:buNone/>
            </a:pPr>
            <a:endParaRPr lang="en-US" altLang="zh-TW" dirty="0" smtClean="0"/>
          </a:p>
          <a:p>
            <a:pPr marL="0" indent="0">
              <a:buNone/>
            </a:pPr>
            <a:endParaRPr lang="zh-TW" altLang="en-US" dirty="0"/>
          </a:p>
        </p:txBody>
      </p:sp>
      <p:sp>
        <p:nvSpPr>
          <p:cNvPr id="6" name="矩形: 圓角化對角角落 5">
            <a:extLst>
              <a:ext uri="{FF2B5EF4-FFF2-40B4-BE49-F238E27FC236}">
                <a16:creationId xmlns="" xmlns:a16="http://schemas.microsoft.com/office/drawing/2014/main" id="{AAB1B6EF-D88A-4756-8CB6-D99C001A1938}"/>
              </a:ext>
            </a:extLst>
          </p:cNvPr>
          <p:cNvSpPr/>
          <p:nvPr/>
        </p:nvSpPr>
        <p:spPr bwMode="auto">
          <a:xfrm>
            <a:off x="683573" y="3141015"/>
            <a:ext cx="1296000" cy="864000"/>
          </a:xfrm>
          <a:prstGeom prst="round2Diag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Input pixel</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sp>
        <p:nvSpPr>
          <p:cNvPr id="7" name="矩形 6">
            <a:extLst>
              <a:ext uri="{FF2B5EF4-FFF2-40B4-BE49-F238E27FC236}">
                <a16:creationId xmlns="" xmlns:a16="http://schemas.microsoft.com/office/drawing/2014/main" id="{A3142FCA-B819-4A89-BBF8-E9C2C7C07A0B}"/>
              </a:ext>
            </a:extLst>
          </p:cNvPr>
          <p:cNvSpPr/>
          <p:nvPr/>
        </p:nvSpPr>
        <p:spPr bwMode="auto">
          <a:xfrm>
            <a:off x="683573"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SPN detection</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9" name="直線接點 8">
            <a:extLst>
              <a:ext uri="{FF2B5EF4-FFF2-40B4-BE49-F238E27FC236}">
                <a16:creationId xmlns="" xmlns:a16="http://schemas.microsoft.com/office/drawing/2014/main" id="{F8BF6B24-D3C6-4D46-BA97-513D499838E8}"/>
              </a:ext>
            </a:extLst>
          </p:cNvPr>
          <p:cNvCxnSpPr>
            <a:cxnSpLocks/>
            <a:stCxn id="6" idx="1"/>
            <a:endCxn id="7" idx="0"/>
          </p:cNvCxnSpPr>
          <p:nvPr/>
        </p:nvCxnSpPr>
        <p:spPr bwMode="auto">
          <a:xfrm>
            <a:off x="1331573" y="4005015"/>
            <a:ext cx="0" cy="432144"/>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17" name="直線接點 16">
            <a:extLst>
              <a:ext uri="{FF2B5EF4-FFF2-40B4-BE49-F238E27FC236}">
                <a16:creationId xmlns="" xmlns:a16="http://schemas.microsoft.com/office/drawing/2014/main" id="{D84B675A-FA7A-483C-91CD-13DFDA470E85}"/>
              </a:ext>
            </a:extLst>
          </p:cNvPr>
          <p:cNvCxnSpPr>
            <a:cxnSpLocks/>
            <a:stCxn id="7" idx="2"/>
            <a:endCxn id="21" idx="0"/>
          </p:cNvCxnSpPr>
          <p:nvPr/>
        </p:nvCxnSpPr>
        <p:spPr bwMode="auto">
          <a:xfrm flipH="1">
            <a:off x="1331571" y="5301159"/>
            <a:ext cx="2" cy="576208"/>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sp>
        <p:nvSpPr>
          <p:cNvPr id="21" name="菱形 20">
            <a:extLst>
              <a:ext uri="{FF2B5EF4-FFF2-40B4-BE49-F238E27FC236}">
                <a16:creationId xmlns="" xmlns:a16="http://schemas.microsoft.com/office/drawing/2014/main" id="{EBA1552D-4071-42C7-8D1C-9B618648662B}"/>
              </a:ext>
            </a:extLst>
          </p:cNvPr>
          <p:cNvSpPr/>
          <p:nvPr/>
        </p:nvSpPr>
        <p:spPr bwMode="auto">
          <a:xfrm>
            <a:off x="683573" y="5877367"/>
            <a:ext cx="1295995" cy="864001"/>
          </a:xfrm>
          <a:prstGeom prst="diamond">
            <a:avLst/>
          </a:prstGeom>
          <a:solidFill>
            <a:schemeClr val="bg1">
              <a:lumMod val="85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0/1?</a:t>
            </a:r>
            <a:endParaRPr kumimoji="1" lang="zh-TW" altLang="en-US" dirty="0">
              <a:latin typeface="Times New Roman" panose="02020603050405020304" pitchFamily="18" charset="0"/>
              <a:ea typeface="新細明體" charset="-120"/>
              <a:cs typeface="Times New Roman" panose="02020603050405020304" pitchFamily="18" charset="0"/>
            </a:endParaRPr>
          </a:p>
        </p:txBody>
      </p:sp>
      <p:sp>
        <p:nvSpPr>
          <p:cNvPr id="27" name="矩形: 圓角化對角角落 26">
            <a:extLst>
              <a:ext uri="{FF2B5EF4-FFF2-40B4-BE49-F238E27FC236}">
                <a16:creationId xmlns="" xmlns:a16="http://schemas.microsoft.com/office/drawing/2014/main" id="{74CBCBC5-6D67-404D-9665-E14F466E144D}"/>
              </a:ext>
            </a:extLst>
          </p:cNvPr>
          <p:cNvSpPr/>
          <p:nvPr/>
        </p:nvSpPr>
        <p:spPr bwMode="auto">
          <a:xfrm>
            <a:off x="4470962" y="5877367"/>
            <a:ext cx="1296000" cy="864000"/>
          </a:xfrm>
          <a:prstGeom prst="round2Diag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Output pixel</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sp>
        <p:nvSpPr>
          <p:cNvPr id="32" name="文字方塊 31">
            <a:extLst>
              <a:ext uri="{FF2B5EF4-FFF2-40B4-BE49-F238E27FC236}">
                <a16:creationId xmlns="" xmlns:a16="http://schemas.microsoft.com/office/drawing/2014/main" id="{BD375807-6FB9-44CE-ADDC-357145FA1BF3}"/>
              </a:ext>
            </a:extLst>
          </p:cNvPr>
          <p:cNvSpPr txBox="1"/>
          <p:nvPr/>
        </p:nvSpPr>
        <p:spPr>
          <a:xfrm>
            <a:off x="2627784" y="1619955"/>
            <a:ext cx="468127"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1</a:t>
            </a:r>
            <a:endParaRPr lang="zh-TW" altLang="en-US" sz="1600" dirty="0"/>
          </a:p>
        </p:txBody>
      </p:sp>
      <p:sp>
        <p:nvSpPr>
          <p:cNvPr id="34" name="菱形 33">
            <a:extLst>
              <a:ext uri="{FF2B5EF4-FFF2-40B4-BE49-F238E27FC236}">
                <a16:creationId xmlns="" xmlns:a16="http://schemas.microsoft.com/office/drawing/2014/main" id="{9F920CB6-55E0-46F9-B551-E60C0A08E493}"/>
              </a:ext>
            </a:extLst>
          </p:cNvPr>
          <p:cNvSpPr/>
          <p:nvPr/>
        </p:nvSpPr>
        <p:spPr bwMode="auto">
          <a:xfrm>
            <a:off x="3505468" y="1556792"/>
            <a:ext cx="3226988" cy="803435"/>
          </a:xfrm>
          <a:prstGeom prst="diamond">
            <a:avLst/>
          </a:prstGeom>
          <a:solidFill>
            <a:schemeClr val="bg2">
              <a:lumMod val="20000"/>
              <a:lumOff val="80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600" dirty="0">
              <a:latin typeface="Times New Roman" panose="02020603050405020304" pitchFamily="18" charset="0"/>
              <a:ea typeface="新細明體" charset="-120"/>
              <a:cs typeface="Times New Roman" panose="02020603050405020304" pitchFamily="18" charset="0"/>
            </a:endParaRPr>
          </a:p>
        </p:txBody>
      </p:sp>
      <p:cxnSp>
        <p:nvCxnSpPr>
          <p:cNvPr id="41" name="直線接點 40">
            <a:extLst>
              <a:ext uri="{FF2B5EF4-FFF2-40B4-BE49-F238E27FC236}">
                <a16:creationId xmlns="" xmlns:a16="http://schemas.microsoft.com/office/drawing/2014/main" id="{8B2861E7-4875-4F5E-8264-5E265F39472F}"/>
              </a:ext>
            </a:extLst>
          </p:cNvPr>
          <p:cNvCxnSpPr>
            <a:cxnSpLocks/>
            <a:stCxn id="21" idx="3"/>
            <a:endCxn id="27" idx="2"/>
          </p:cNvCxnSpPr>
          <p:nvPr/>
        </p:nvCxnSpPr>
        <p:spPr bwMode="auto">
          <a:xfrm flipV="1">
            <a:off x="1979568" y="6309367"/>
            <a:ext cx="2491394" cy="1"/>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44" name="接點: 肘形 43">
            <a:extLst>
              <a:ext uri="{FF2B5EF4-FFF2-40B4-BE49-F238E27FC236}">
                <a16:creationId xmlns="" xmlns:a16="http://schemas.microsoft.com/office/drawing/2014/main" id="{479D9A72-8280-428D-9FA6-B3EA840E36A8}"/>
              </a:ext>
            </a:extLst>
          </p:cNvPr>
          <p:cNvCxnSpPr>
            <a:cxnSpLocks/>
            <a:stCxn id="21" idx="3"/>
            <a:endCxn id="34" idx="1"/>
          </p:cNvCxnSpPr>
          <p:nvPr/>
        </p:nvCxnSpPr>
        <p:spPr bwMode="auto">
          <a:xfrm flipV="1">
            <a:off x="1979568" y="1958510"/>
            <a:ext cx="1525900" cy="4350858"/>
          </a:xfrm>
          <a:prstGeom prst="bentConnector3">
            <a:avLst>
              <a:gd name="adj1" fmla="val 21095"/>
            </a:avLst>
          </a:prstGeom>
          <a:solidFill>
            <a:schemeClr val="accent1"/>
          </a:solidFill>
          <a:ln w="3175" cap="flat" cmpd="sng" algn="ctr">
            <a:solidFill>
              <a:schemeClr val="tx1"/>
            </a:solidFill>
            <a:prstDash val="solid"/>
            <a:round/>
            <a:headEnd type="none" w="med" len="med"/>
            <a:tailEnd type="triangle"/>
          </a:ln>
          <a:effectLst/>
        </p:spPr>
      </p:cxnSp>
      <p:sp>
        <p:nvSpPr>
          <p:cNvPr id="50" name="文字方塊 49">
            <a:extLst>
              <a:ext uri="{FF2B5EF4-FFF2-40B4-BE49-F238E27FC236}">
                <a16:creationId xmlns="" xmlns:a16="http://schemas.microsoft.com/office/drawing/2014/main" id="{772C56AA-C280-422D-B367-42928A660547}"/>
              </a:ext>
            </a:extLst>
          </p:cNvPr>
          <p:cNvSpPr txBox="1"/>
          <p:nvPr/>
        </p:nvSpPr>
        <p:spPr>
          <a:xfrm>
            <a:off x="2627784" y="5961851"/>
            <a:ext cx="468127"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0</a:t>
            </a:r>
            <a:endParaRPr lang="zh-TW" altLang="en-US" sz="1600" dirty="0"/>
          </a:p>
        </p:txBody>
      </p:sp>
      <p:sp>
        <p:nvSpPr>
          <p:cNvPr id="57" name="矩形 56">
            <a:extLst>
              <a:ext uri="{FF2B5EF4-FFF2-40B4-BE49-F238E27FC236}">
                <a16:creationId xmlns="" xmlns:a16="http://schemas.microsoft.com/office/drawing/2014/main" id="{BC05467D-CEFB-4E4A-B5D7-E7B64372B81A}"/>
              </a:ext>
            </a:extLst>
          </p:cNvPr>
          <p:cNvSpPr/>
          <p:nvPr/>
        </p:nvSpPr>
        <p:spPr bwMode="auto">
          <a:xfrm>
            <a:off x="4470962"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Simple averaging</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65" name="直線接點 64">
            <a:extLst>
              <a:ext uri="{FF2B5EF4-FFF2-40B4-BE49-F238E27FC236}">
                <a16:creationId xmlns="" xmlns:a16="http://schemas.microsoft.com/office/drawing/2014/main" id="{0DA66F87-C740-44F0-8A9C-F020FA57C14F}"/>
              </a:ext>
            </a:extLst>
          </p:cNvPr>
          <p:cNvCxnSpPr>
            <a:cxnSpLocks/>
            <a:stCxn id="57" idx="2"/>
            <a:endCxn id="27" idx="3"/>
          </p:cNvCxnSpPr>
          <p:nvPr/>
        </p:nvCxnSpPr>
        <p:spPr bwMode="auto">
          <a:xfrm>
            <a:off x="5118962" y="5301159"/>
            <a:ext cx="0" cy="576208"/>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sp>
        <p:nvSpPr>
          <p:cNvPr id="78" name="矩形 77">
            <a:extLst>
              <a:ext uri="{FF2B5EF4-FFF2-40B4-BE49-F238E27FC236}">
                <a16:creationId xmlns="" xmlns:a16="http://schemas.microsoft.com/office/drawing/2014/main" id="{9BBB51E2-0A82-4DC9-83C6-F328BE4E1EC9}"/>
              </a:ext>
            </a:extLst>
          </p:cNvPr>
          <p:cNvSpPr/>
          <p:nvPr/>
        </p:nvSpPr>
        <p:spPr bwMode="auto">
          <a:xfrm>
            <a:off x="7380456"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Selected median calculation</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79" name="接點: 肘形 78">
            <a:extLst>
              <a:ext uri="{FF2B5EF4-FFF2-40B4-BE49-F238E27FC236}">
                <a16:creationId xmlns="" xmlns:a16="http://schemas.microsoft.com/office/drawing/2014/main" id="{68955937-DF77-4FD1-B4D2-A1EC14200AAB}"/>
              </a:ext>
            </a:extLst>
          </p:cNvPr>
          <p:cNvCxnSpPr>
            <a:cxnSpLocks/>
            <a:stCxn id="78" idx="2"/>
            <a:endCxn id="27" idx="0"/>
          </p:cNvCxnSpPr>
          <p:nvPr/>
        </p:nvCxnSpPr>
        <p:spPr bwMode="auto">
          <a:xfrm rot="5400000">
            <a:off x="6393605" y="4674516"/>
            <a:ext cx="1008208" cy="2261494"/>
          </a:xfrm>
          <a:prstGeom prst="bentConnector2">
            <a:avLst/>
          </a:prstGeom>
          <a:solidFill>
            <a:schemeClr val="accent1"/>
          </a:solidFill>
          <a:ln w="3175" cap="flat" cmpd="sng" algn="ctr">
            <a:solidFill>
              <a:schemeClr val="tx1"/>
            </a:solidFill>
            <a:prstDash val="solid"/>
            <a:round/>
            <a:headEnd type="none" w="med" len="med"/>
            <a:tailEnd type="triangle"/>
          </a:ln>
          <a:effectLst/>
        </p:spPr>
      </p:cxnSp>
      <p:sp>
        <p:nvSpPr>
          <p:cNvPr id="90" name="文字方塊 89">
            <a:extLst>
              <a:ext uri="{FF2B5EF4-FFF2-40B4-BE49-F238E27FC236}">
                <a16:creationId xmlns="" xmlns:a16="http://schemas.microsoft.com/office/drawing/2014/main" id="{64C9DD0E-B353-4B53-AD75-FCF2884D1DEB}"/>
              </a:ext>
            </a:extLst>
          </p:cNvPr>
          <p:cNvSpPr txBox="1"/>
          <p:nvPr/>
        </p:nvSpPr>
        <p:spPr>
          <a:xfrm>
            <a:off x="5064883" y="4077023"/>
            <a:ext cx="731464"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Yes</a:t>
            </a:r>
            <a:endParaRPr lang="zh-TW" altLang="en-US" sz="1600" dirty="0"/>
          </a:p>
        </p:txBody>
      </p:sp>
      <p:sp>
        <p:nvSpPr>
          <p:cNvPr id="92" name="文字方塊 91">
            <a:extLst>
              <a:ext uri="{FF2B5EF4-FFF2-40B4-BE49-F238E27FC236}">
                <a16:creationId xmlns="" xmlns:a16="http://schemas.microsoft.com/office/drawing/2014/main" id="{D1080B86-A5CE-4A96-A775-B8E831279A58}"/>
              </a:ext>
            </a:extLst>
          </p:cNvPr>
          <p:cNvSpPr txBox="1"/>
          <p:nvPr/>
        </p:nvSpPr>
        <p:spPr>
          <a:xfrm>
            <a:off x="3851843" y="1794302"/>
            <a:ext cx="2571054"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Window </a:t>
            </a:r>
            <a:r>
              <a:rPr kumimoji="1" lang="el-GR" altLang="zh-TW" sz="1600" dirty="0">
                <a:latin typeface="Times New Roman" panose="02020603050405020304" pitchFamily="18" charset="0"/>
                <a:ea typeface="新細明體" charset="-120"/>
                <a:cs typeface="Times New Roman" panose="02020603050405020304" pitchFamily="18" charset="0"/>
              </a:rPr>
              <a:t>Ω</a:t>
            </a:r>
            <a:r>
              <a:rPr kumimoji="1" lang="en-US" altLang="zh-TW" sz="1600" dirty="0">
                <a:latin typeface="Times New Roman" panose="02020603050405020304" pitchFamily="18" charset="0"/>
                <a:ea typeface="新細明體" charset="-120"/>
                <a:cs typeface="Times New Roman" panose="02020603050405020304" pitchFamily="18" charset="0"/>
              </a:rPr>
              <a:t> has clear pixels?</a:t>
            </a:r>
          </a:p>
        </p:txBody>
      </p:sp>
      <p:sp>
        <p:nvSpPr>
          <p:cNvPr id="99" name="文字方塊 98">
            <a:extLst>
              <a:ext uri="{FF2B5EF4-FFF2-40B4-BE49-F238E27FC236}">
                <a16:creationId xmlns="" xmlns:a16="http://schemas.microsoft.com/office/drawing/2014/main" id="{276184AE-D960-4099-A70D-6FF58B812C9E}"/>
              </a:ext>
            </a:extLst>
          </p:cNvPr>
          <p:cNvSpPr txBox="1"/>
          <p:nvPr/>
        </p:nvSpPr>
        <p:spPr>
          <a:xfrm>
            <a:off x="5784752" y="3229772"/>
            <a:ext cx="731464" cy="338554"/>
          </a:xfrm>
          <a:prstGeom prst="rect">
            <a:avLst/>
          </a:prstGeom>
          <a:noFill/>
        </p:spPr>
        <p:txBody>
          <a:bodyPr wrap="square">
            <a:spAutoFit/>
          </a:bodyPr>
          <a:lstStyle/>
          <a:p>
            <a:r>
              <a:rPr kumimoji="1" lang="en-US" altLang="zh-TW" sz="1600" dirty="0">
                <a:latin typeface="Times New Roman" panose="02020603050405020304" pitchFamily="18" charset="0"/>
                <a:ea typeface="新細明體" charset="-120"/>
                <a:cs typeface="Times New Roman" panose="02020603050405020304" pitchFamily="18" charset="0"/>
              </a:rPr>
              <a:t>No</a:t>
            </a:r>
            <a:endParaRPr lang="zh-TW" altLang="en-US" sz="1600" dirty="0"/>
          </a:p>
        </p:txBody>
      </p:sp>
      <p:sp>
        <p:nvSpPr>
          <p:cNvPr id="101" name="菱形 100">
            <a:extLst>
              <a:ext uri="{FF2B5EF4-FFF2-40B4-BE49-F238E27FC236}">
                <a16:creationId xmlns="" xmlns:a16="http://schemas.microsoft.com/office/drawing/2014/main" id="{46E8F068-AD27-4920-B382-F01A067DFF89}"/>
              </a:ext>
            </a:extLst>
          </p:cNvPr>
          <p:cNvSpPr/>
          <p:nvPr/>
        </p:nvSpPr>
        <p:spPr bwMode="auto">
          <a:xfrm>
            <a:off x="4470962" y="3141014"/>
            <a:ext cx="1295995" cy="864001"/>
          </a:xfrm>
          <a:prstGeom prst="diamond">
            <a:avLst/>
          </a:prstGeom>
          <a:solidFill>
            <a:schemeClr val="bg1">
              <a:lumMod val="85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dirty="0">
              <a:latin typeface="Times New Roman" panose="02020603050405020304" pitchFamily="18" charset="0"/>
              <a:ea typeface="新細明體" charset="-120"/>
              <a:cs typeface="Times New Roman" panose="02020603050405020304" pitchFamily="18" charset="0"/>
            </a:endParaRPr>
          </a:p>
        </p:txBody>
      </p:sp>
      <p:sp>
        <p:nvSpPr>
          <p:cNvPr id="103" name="文字方塊 102">
            <a:extLst>
              <a:ext uri="{FF2B5EF4-FFF2-40B4-BE49-F238E27FC236}">
                <a16:creationId xmlns="" xmlns:a16="http://schemas.microsoft.com/office/drawing/2014/main" id="{E0B38452-9251-4D08-AD22-E39140D57131}"/>
              </a:ext>
            </a:extLst>
          </p:cNvPr>
          <p:cNvSpPr txBox="1"/>
          <p:nvPr/>
        </p:nvSpPr>
        <p:spPr>
          <a:xfrm>
            <a:off x="4693563" y="3245809"/>
            <a:ext cx="850797" cy="58477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l-GR" altLang="zh-TW" sz="1600" dirty="0">
                <a:latin typeface="Times New Roman" panose="02020603050405020304" pitchFamily="18" charset="0"/>
                <a:ea typeface="新細明體" charset="-120"/>
                <a:cs typeface="Times New Roman" panose="02020603050405020304" pitchFamily="18" charset="0"/>
              </a:rPr>
              <a:t>Ω</a:t>
            </a:r>
            <a:r>
              <a:rPr kumimoji="1" lang="en-US" altLang="zh-TW" sz="1600" dirty="0">
                <a:latin typeface="Times New Roman" panose="02020603050405020304" pitchFamily="18" charset="0"/>
                <a:ea typeface="新細明體" charset="-120"/>
                <a:cs typeface="Times New Roman" panose="02020603050405020304" pitchFamily="18"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39 × 39?</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cxnSp>
        <p:nvCxnSpPr>
          <p:cNvPr id="107" name="直線接點 106">
            <a:extLst>
              <a:ext uri="{FF2B5EF4-FFF2-40B4-BE49-F238E27FC236}">
                <a16:creationId xmlns="" xmlns:a16="http://schemas.microsoft.com/office/drawing/2014/main" id="{DB941C4E-0FE5-47EF-849F-E8C303FFECC9}"/>
              </a:ext>
            </a:extLst>
          </p:cNvPr>
          <p:cNvCxnSpPr>
            <a:cxnSpLocks/>
            <a:stCxn id="101" idx="2"/>
            <a:endCxn id="57" idx="0"/>
          </p:cNvCxnSpPr>
          <p:nvPr/>
        </p:nvCxnSpPr>
        <p:spPr bwMode="auto">
          <a:xfrm>
            <a:off x="5118960" y="4005015"/>
            <a:ext cx="2" cy="432144"/>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110" name="接點: 肘形 109">
            <a:extLst>
              <a:ext uri="{FF2B5EF4-FFF2-40B4-BE49-F238E27FC236}">
                <a16:creationId xmlns="" xmlns:a16="http://schemas.microsoft.com/office/drawing/2014/main" id="{474EA998-AD51-401F-A2A7-B655F8EAF2E4}"/>
              </a:ext>
            </a:extLst>
          </p:cNvPr>
          <p:cNvCxnSpPr>
            <a:cxnSpLocks/>
            <a:stCxn id="34" idx="3"/>
            <a:endCxn id="78" idx="0"/>
          </p:cNvCxnSpPr>
          <p:nvPr/>
        </p:nvCxnSpPr>
        <p:spPr bwMode="auto">
          <a:xfrm>
            <a:off x="6732456" y="1958510"/>
            <a:ext cx="1296000" cy="2478649"/>
          </a:xfrm>
          <a:prstGeom prst="bentConnector2">
            <a:avLst/>
          </a:prstGeom>
          <a:solidFill>
            <a:schemeClr val="accent1"/>
          </a:solidFill>
          <a:ln w="3175" cap="flat" cmpd="sng" algn="ctr">
            <a:solidFill>
              <a:schemeClr val="tx1"/>
            </a:solidFill>
            <a:prstDash val="solid"/>
            <a:round/>
            <a:headEnd type="none" w="med" len="med"/>
            <a:tailEnd type="triangle"/>
          </a:ln>
          <a:effectLst/>
        </p:spPr>
      </p:cxnSp>
      <p:sp>
        <p:nvSpPr>
          <p:cNvPr id="114" name="文字方塊 113">
            <a:extLst>
              <a:ext uri="{FF2B5EF4-FFF2-40B4-BE49-F238E27FC236}">
                <a16:creationId xmlns="" xmlns:a16="http://schemas.microsoft.com/office/drawing/2014/main" id="{C1EB1AAC-D288-4257-860E-1BE32C967682}"/>
              </a:ext>
            </a:extLst>
          </p:cNvPr>
          <p:cNvSpPr txBox="1"/>
          <p:nvPr/>
        </p:nvSpPr>
        <p:spPr>
          <a:xfrm>
            <a:off x="7884579" y="4077072"/>
            <a:ext cx="731464"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Yes</a:t>
            </a:r>
            <a:endParaRPr lang="zh-TW" altLang="en-US" sz="1600" dirty="0"/>
          </a:p>
        </p:txBody>
      </p:sp>
      <p:cxnSp>
        <p:nvCxnSpPr>
          <p:cNvPr id="115" name="接點: 肘形 114">
            <a:extLst>
              <a:ext uri="{FF2B5EF4-FFF2-40B4-BE49-F238E27FC236}">
                <a16:creationId xmlns="" xmlns:a16="http://schemas.microsoft.com/office/drawing/2014/main" id="{3F7BAC3A-6E55-42F0-872D-055122961919}"/>
              </a:ext>
            </a:extLst>
          </p:cNvPr>
          <p:cNvCxnSpPr>
            <a:cxnSpLocks/>
            <a:stCxn id="34" idx="3"/>
            <a:endCxn id="101" idx="3"/>
          </p:cNvCxnSpPr>
          <p:nvPr/>
        </p:nvCxnSpPr>
        <p:spPr bwMode="auto">
          <a:xfrm flipH="1">
            <a:off x="5766957" y="1958510"/>
            <a:ext cx="965499" cy="1614505"/>
          </a:xfrm>
          <a:prstGeom prst="bentConnector3">
            <a:avLst>
              <a:gd name="adj1" fmla="val -23677"/>
            </a:avLst>
          </a:prstGeom>
          <a:solidFill>
            <a:schemeClr val="accent1"/>
          </a:solidFill>
          <a:ln w="3175" cap="flat" cmpd="sng" algn="ctr">
            <a:solidFill>
              <a:schemeClr val="tx1"/>
            </a:solidFill>
            <a:prstDash val="solid"/>
            <a:round/>
            <a:headEnd type="none" w="med" len="med"/>
            <a:tailEnd type="triangle"/>
          </a:ln>
          <a:effectLst/>
        </p:spPr>
      </p:cxnSp>
      <p:sp>
        <p:nvSpPr>
          <p:cNvPr id="122" name="矩形 121">
            <a:extLst>
              <a:ext uri="{FF2B5EF4-FFF2-40B4-BE49-F238E27FC236}">
                <a16:creationId xmlns="" xmlns:a16="http://schemas.microsoft.com/office/drawing/2014/main" id="{B47B21AA-43EA-4410-ACA3-0680DCF8615C}"/>
              </a:ext>
            </a:extLst>
          </p:cNvPr>
          <p:cNvSpPr/>
          <p:nvPr/>
        </p:nvSpPr>
        <p:spPr bwMode="auto">
          <a:xfrm>
            <a:off x="2699936" y="3141015"/>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Increase size of </a:t>
            </a:r>
            <a:r>
              <a:rPr kumimoji="1" lang="el-GR"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Ω</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123" name="直線接點 122">
            <a:extLst>
              <a:ext uri="{FF2B5EF4-FFF2-40B4-BE49-F238E27FC236}">
                <a16:creationId xmlns="" xmlns:a16="http://schemas.microsoft.com/office/drawing/2014/main" id="{1B47CB55-0898-4882-BBBC-CD276B015BEB}"/>
              </a:ext>
            </a:extLst>
          </p:cNvPr>
          <p:cNvCxnSpPr>
            <a:cxnSpLocks/>
            <a:stCxn id="101" idx="1"/>
            <a:endCxn id="122" idx="3"/>
          </p:cNvCxnSpPr>
          <p:nvPr/>
        </p:nvCxnSpPr>
        <p:spPr bwMode="auto">
          <a:xfrm flipH="1">
            <a:off x="3995936" y="3573015"/>
            <a:ext cx="475026" cy="0"/>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127" name="接點: 肘形 126">
            <a:extLst>
              <a:ext uri="{FF2B5EF4-FFF2-40B4-BE49-F238E27FC236}">
                <a16:creationId xmlns="" xmlns:a16="http://schemas.microsoft.com/office/drawing/2014/main" id="{A023FFAE-09B6-4866-B93A-4922F02B1DBB}"/>
              </a:ext>
            </a:extLst>
          </p:cNvPr>
          <p:cNvCxnSpPr>
            <a:cxnSpLocks/>
            <a:stCxn id="122" idx="0"/>
            <a:endCxn id="34" idx="2"/>
          </p:cNvCxnSpPr>
          <p:nvPr/>
        </p:nvCxnSpPr>
        <p:spPr bwMode="auto">
          <a:xfrm rot="5400000" flipH="1" flipV="1">
            <a:off x="3843055" y="1865108"/>
            <a:ext cx="780788" cy="1771026"/>
          </a:xfrm>
          <a:prstGeom prst="bentConnector3">
            <a:avLst>
              <a:gd name="adj1" fmla="val 40356"/>
            </a:avLst>
          </a:prstGeom>
          <a:solidFill>
            <a:schemeClr val="accent1"/>
          </a:solidFill>
          <a:ln w="3175" cap="flat" cmpd="sng" algn="ctr">
            <a:solidFill>
              <a:schemeClr val="tx1"/>
            </a:solidFill>
            <a:prstDash val="solid"/>
            <a:round/>
            <a:headEnd type="none" w="med" len="med"/>
            <a:tailEnd type="triangle"/>
          </a:ln>
          <a:effectLst/>
        </p:spPr>
      </p:cxnSp>
      <p:sp>
        <p:nvSpPr>
          <p:cNvPr id="141" name="文字方塊 140">
            <a:extLst>
              <a:ext uri="{FF2B5EF4-FFF2-40B4-BE49-F238E27FC236}">
                <a16:creationId xmlns="" xmlns:a16="http://schemas.microsoft.com/office/drawing/2014/main" id="{125980CB-79D7-46F2-9114-B817998D4B00}"/>
              </a:ext>
            </a:extLst>
          </p:cNvPr>
          <p:cNvSpPr txBox="1"/>
          <p:nvPr/>
        </p:nvSpPr>
        <p:spPr>
          <a:xfrm>
            <a:off x="3995936" y="3234462"/>
            <a:ext cx="731464" cy="338554"/>
          </a:xfrm>
          <a:prstGeom prst="rect">
            <a:avLst/>
          </a:prstGeom>
          <a:noFill/>
        </p:spPr>
        <p:txBody>
          <a:bodyPr wrap="square">
            <a:spAutoFit/>
          </a:bodyPr>
          <a:lstStyle/>
          <a:p>
            <a:r>
              <a:rPr kumimoji="1" lang="en-US" altLang="zh-TW" sz="1600" dirty="0">
                <a:latin typeface="Times New Roman" panose="02020603050405020304" pitchFamily="18" charset="0"/>
                <a:ea typeface="新細明體" charset="-120"/>
                <a:cs typeface="Times New Roman" panose="02020603050405020304" pitchFamily="18" charset="0"/>
              </a:rPr>
              <a:t>No</a:t>
            </a:r>
            <a:endParaRPr lang="zh-TW" altLang="en-US" sz="1600" dirty="0"/>
          </a:p>
        </p:txBody>
      </p:sp>
      <p:sp>
        <p:nvSpPr>
          <p:cNvPr id="51"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Works(2/9)</a:t>
            </a:r>
            <a:endParaRPr lang="zh-TW" altLang="en-US" sz="3200" dirty="0"/>
          </a:p>
        </p:txBody>
      </p:sp>
    </p:spTree>
    <p:extLst>
      <p:ext uri="{BB962C8B-B14F-4D97-AF65-F5344CB8AC3E}">
        <p14:creationId xmlns:p14="http://schemas.microsoft.com/office/powerpoint/2010/main" val="800421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內容版面配置區 2"/>
          <p:cNvSpPr>
            <a:spLocks noGrp="1"/>
          </p:cNvSpPr>
          <p:nvPr>
            <p:ph idx="1"/>
          </p:nvPr>
        </p:nvSpPr>
        <p:spPr>
          <a:xfrm>
            <a:off x="179388" y="908054"/>
            <a:ext cx="8856662" cy="5318125"/>
          </a:xfrm>
        </p:spPr>
        <p:txBody>
          <a:bodyPr/>
          <a:lstStyle/>
          <a:p>
            <a:r>
              <a:rPr lang="en-US" altLang="zh-TW" dirty="0" smtClean="0"/>
              <a:t>Modified </a:t>
            </a:r>
            <a:r>
              <a:rPr lang="en-US" altLang="zh-TW" dirty="0"/>
              <a:t>Decision Based Un-symmetric Trimmed Median Filter (MDBUTMF)</a:t>
            </a:r>
            <a:r>
              <a:rPr lang="en-US" altLang="zh-TW" dirty="0" smtClean="0"/>
              <a:t> </a:t>
            </a:r>
            <a:endParaRPr lang="en-US" altLang="zh-TW" dirty="0"/>
          </a:p>
          <a:p>
            <a:pPr marL="0" indent="0">
              <a:buNone/>
            </a:pPr>
            <a:endParaRPr lang="en-US" altLang="zh-TW"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5" name="群組 4">
            <a:extLst>
              <a:ext uri="{FF2B5EF4-FFF2-40B4-BE49-F238E27FC236}">
                <a16:creationId xmlns="" xmlns:a16="http://schemas.microsoft.com/office/drawing/2014/main" id="{E576079E-FAC1-4ACF-BD9C-ED0ADE08927C}"/>
              </a:ext>
            </a:extLst>
          </p:cNvPr>
          <p:cNvGrpSpPr/>
          <p:nvPr/>
        </p:nvGrpSpPr>
        <p:grpSpPr>
          <a:xfrm>
            <a:off x="1117220" y="2380348"/>
            <a:ext cx="2015832" cy="2052801"/>
            <a:chOff x="10564203" y="720729"/>
            <a:chExt cx="2015832" cy="2052801"/>
          </a:xfrm>
        </p:grpSpPr>
        <p:sp>
          <p:nvSpPr>
            <p:cNvPr id="6" name="Rectangle 7">
              <a:extLst>
                <a:ext uri="{FF2B5EF4-FFF2-40B4-BE49-F238E27FC236}">
                  <a16:creationId xmlns="" xmlns:a16="http://schemas.microsoft.com/office/drawing/2014/main" id="{6B944A10-311D-433E-8416-43CF125A138D}"/>
                </a:ext>
              </a:extLst>
            </p:cNvPr>
            <p:cNvSpPr>
              <a:spLocks noChangeArrowheads="1"/>
            </p:cNvSpPr>
            <p:nvPr/>
          </p:nvSpPr>
          <p:spPr bwMode="auto">
            <a:xfrm>
              <a:off x="10717820" y="871826"/>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43</a:t>
              </a:r>
              <a:endParaRPr kumimoji="0" lang="zh-TW" altLang="zh-TW" sz="2800" b="0" i="0" u="none" strike="noStrike" cap="none" normalizeH="0" baseline="0" dirty="0">
                <a:ln>
                  <a:noFill/>
                </a:ln>
                <a:solidFill>
                  <a:schemeClr val="tx1"/>
                </a:solidFill>
                <a:effectLst/>
              </a:endParaRPr>
            </a:p>
          </p:txBody>
        </p:sp>
        <p:sp>
          <p:nvSpPr>
            <p:cNvPr id="7" name="Rectangle 30">
              <a:extLst>
                <a:ext uri="{FF2B5EF4-FFF2-40B4-BE49-F238E27FC236}">
                  <a16:creationId xmlns="" xmlns:a16="http://schemas.microsoft.com/office/drawing/2014/main" id="{DE7C12DF-2160-453B-876C-5E0F776EC2F5}"/>
                </a:ext>
              </a:extLst>
            </p:cNvPr>
            <p:cNvSpPr>
              <a:spLocks noChangeArrowheads="1"/>
            </p:cNvSpPr>
            <p:nvPr/>
          </p:nvSpPr>
          <p:spPr bwMode="auto">
            <a:xfrm>
              <a:off x="11907603" y="721157"/>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Rectangle 30">
              <a:extLst>
                <a:ext uri="{FF2B5EF4-FFF2-40B4-BE49-F238E27FC236}">
                  <a16:creationId xmlns="" xmlns:a16="http://schemas.microsoft.com/office/drawing/2014/main" id="{41EBFEED-9B94-40F8-A3D0-FA76420034EF}"/>
                </a:ext>
              </a:extLst>
            </p:cNvPr>
            <p:cNvSpPr>
              <a:spLocks noChangeArrowheads="1"/>
            </p:cNvSpPr>
            <p:nvPr/>
          </p:nvSpPr>
          <p:spPr bwMode="auto">
            <a:xfrm>
              <a:off x="1123638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Rectangle 30">
              <a:extLst>
                <a:ext uri="{FF2B5EF4-FFF2-40B4-BE49-F238E27FC236}">
                  <a16:creationId xmlns="" xmlns:a16="http://schemas.microsoft.com/office/drawing/2014/main" id="{0B55E576-DE05-4691-912A-663516421245}"/>
                </a:ext>
              </a:extLst>
            </p:cNvPr>
            <p:cNvSpPr>
              <a:spLocks noChangeArrowheads="1"/>
            </p:cNvSpPr>
            <p:nvPr/>
          </p:nvSpPr>
          <p:spPr bwMode="auto">
            <a:xfrm>
              <a:off x="1056420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Rectangle 30">
              <a:extLst>
                <a:ext uri="{FF2B5EF4-FFF2-40B4-BE49-F238E27FC236}">
                  <a16:creationId xmlns="" xmlns:a16="http://schemas.microsoft.com/office/drawing/2014/main" id="{D9E7DE48-649E-4C02-88CF-EC481139CEA3}"/>
                </a:ext>
              </a:extLst>
            </p:cNvPr>
            <p:cNvSpPr>
              <a:spLocks noChangeArrowheads="1"/>
            </p:cNvSpPr>
            <p:nvPr/>
          </p:nvSpPr>
          <p:spPr bwMode="auto">
            <a:xfrm>
              <a:off x="11908815" y="1405006"/>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Rectangle 30">
              <a:extLst>
                <a:ext uri="{FF2B5EF4-FFF2-40B4-BE49-F238E27FC236}">
                  <a16:creationId xmlns="" xmlns:a16="http://schemas.microsoft.com/office/drawing/2014/main" id="{3769ADB8-DFD1-4F11-8544-4572B9FB396C}"/>
                </a:ext>
              </a:extLst>
            </p:cNvPr>
            <p:cNvSpPr>
              <a:spLocks noChangeArrowheads="1"/>
            </p:cNvSpPr>
            <p:nvPr/>
          </p:nvSpPr>
          <p:spPr bwMode="auto">
            <a:xfrm>
              <a:off x="10565415" y="1404578"/>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Rectangle 30">
              <a:extLst>
                <a:ext uri="{FF2B5EF4-FFF2-40B4-BE49-F238E27FC236}">
                  <a16:creationId xmlns="" xmlns:a16="http://schemas.microsoft.com/office/drawing/2014/main" id="{1C90D023-B1F2-4457-A18A-431B7F128D0B}"/>
                </a:ext>
              </a:extLst>
            </p:cNvPr>
            <p:cNvSpPr>
              <a:spLocks noChangeArrowheads="1"/>
            </p:cNvSpPr>
            <p:nvPr/>
          </p:nvSpPr>
          <p:spPr bwMode="auto">
            <a:xfrm>
              <a:off x="11907603" y="2089681"/>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Rectangle 30">
              <a:extLst>
                <a:ext uri="{FF2B5EF4-FFF2-40B4-BE49-F238E27FC236}">
                  <a16:creationId xmlns="" xmlns:a16="http://schemas.microsoft.com/office/drawing/2014/main" id="{121FDA0B-0454-47C4-8F76-C7CA11354D33}"/>
                </a:ext>
              </a:extLst>
            </p:cNvPr>
            <p:cNvSpPr>
              <a:spLocks noChangeArrowheads="1"/>
            </p:cNvSpPr>
            <p:nvPr/>
          </p:nvSpPr>
          <p:spPr bwMode="auto">
            <a:xfrm>
              <a:off x="11236383" y="2089253"/>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Rectangle 30">
              <a:extLst>
                <a:ext uri="{FF2B5EF4-FFF2-40B4-BE49-F238E27FC236}">
                  <a16:creationId xmlns="" xmlns:a16="http://schemas.microsoft.com/office/drawing/2014/main" id="{1233E1E3-FA11-4F36-BCB8-5CC040D6DF61}"/>
                </a:ext>
              </a:extLst>
            </p:cNvPr>
            <p:cNvSpPr>
              <a:spLocks noChangeArrowheads="1"/>
            </p:cNvSpPr>
            <p:nvPr/>
          </p:nvSpPr>
          <p:spPr bwMode="auto">
            <a:xfrm>
              <a:off x="10564203" y="2089253"/>
              <a:ext cx="671220" cy="683849"/>
            </a:xfrm>
            <a:prstGeom prst="rect">
              <a:avLst/>
            </a:pr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Rectangle 7">
              <a:extLst>
                <a:ext uri="{FF2B5EF4-FFF2-40B4-BE49-F238E27FC236}">
                  <a16:creationId xmlns="" xmlns:a16="http://schemas.microsoft.com/office/drawing/2014/main" id="{8C4BA9E5-F146-43D3-97D9-E5AC96AF3C37}"/>
                </a:ext>
              </a:extLst>
            </p:cNvPr>
            <p:cNvSpPr>
              <a:spLocks noChangeArrowheads="1"/>
            </p:cNvSpPr>
            <p:nvPr/>
          </p:nvSpPr>
          <p:spPr bwMode="auto">
            <a:xfrm>
              <a:off x="10717821" y="1526619"/>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55</a:t>
              </a:r>
              <a:endParaRPr kumimoji="0" lang="zh-TW" altLang="zh-TW" sz="2800" b="0" i="0" u="none" strike="noStrike" cap="none" normalizeH="0" baseline="0" dirty="0">
                <a:ln>
                  <a:noFill/>
                </a:ln>
                <a:solidFill>
                  <a:schemeClr val="tx1"/>
                </a:solidFill>
                <a:effectLst/>
              </a:endParaRPr>
            </a:p>
          </p:txBody>
        </p:sp>
        <p:sp>
          <p:nvSpPr>
            <p:cNvPr id="16" name="Rectangle 7">
              <a:extLst>
                <a:ext uri="{FF2B5EF4-FFF2-40B4-BE49-F238E27FC236}">
                  <a16:creationId xmlns="" xmlns:a16="http://schemas.microsoft.com/office/drawing/2014/main" id="{E51FFDE2-899E-426F-A7B4-02F11D13C213}"/>
                </a:ext>
              </a:extLst>
            </p:cNvPr>
            <p:cNvSpPr>
              <a:spLocks noChangeArrowheads="1"/>
            </p:cNvSpPr>
            <p:nvPr/>
          </p:nvSpPr>
          <p:spPr bwMode="auto">
            <a:xfrm>
              <a:off x="10720276" y="2215734"/>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85</a:t>
              </a:r>
              <a:endParaRPr kumimoji="0" lang="zh-TW" altLang="zh-TW" sz="2800" b="0" i="0" u="none" strike="noStrike" cap="none" normalizeH="0" baseline="0" dirty="0">
                <a:ln>
                  <a:noFill/>
                </a:ln>
                <a:solidFill>
                  <a:schemeClr val="tx1"/>
                </a:solidFill>
                <a:effectLst/>
              </a:endParaRPr>
            </a:p>
          </p:txBody>
        </p:sp>
        <p:sp>
          <p:nvSpPr>
            <p:cNvPr id="17" name="Rectangle 7">
              <a:extLst>
                <a:ext uri="{FF2B5EF4-FFF2-40B4-BE49-F238E27FC236}">
                  <a16:creationId xmlns="" xmlns:a16="http://schemas.microsoft.com/office/drawing/2014/main" id="{39C3606F-DC1E-48D4-BF2E-DAB025980A18}"/>
                </a:ext>
              </a:extLst>
            </p:cNvPr>
            <p:cNvSpPr>
              <a:spLocks noChangeArrowheads="1"/>
            </p:cNvSpPr>
            <p:nvPr/>
          </p:nvSpPr>
          <p:spPr bwMode="auto">
            <a:xfrm>
              <a:off x="11394298" y="871826"/>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67</a:t>
              </a:r>
              <a:endParaRPr kumimoji="0" lang="zh-TW" altLang="zh-TW" sz="2800" b="0" i="0" u="none" strike="noStrike" cap="none" normalizeH="0" baseline="0" dirty="0">
                <a:ln>
                  <a:noFill/>
                </a:ln>
                <a:solidFill>
                  <a:schemeClr val="tx1"/>
                </a:solidFill>
                <a:effectLst/>
              </a:endParaRPr>
            </a:p>
          </p:txBody>
        </p:sp>
        <p:sp>
          <p:nvSpPr>
            <p:cNvPr id="18" name="Rectangle 7">
              <a:extLst>
                <a:ext uri="{FF2B5EF4-FFF2-40B4-BE49-F238E27FC236}">
                  <a16:creationId xmlns="" xmlns:a16="http://schemas.microsoft.com/office/drawing/2014/main" id="{BE9ED556-5E84-40CD-8DB6-5836B3B15BE7}"/>
                </a:ext>
              </a:extLst>
            </p:cNvPr>
            <p:cNvSpPr>
              <a:spLocks noChangeArrowheads="1"/>
            </p:cNvSpPr>
            <p:nvPr/>
          </p:nvSpPr>
          <p:spPr bwMode="auto">
            <a:xfrm>
              <a:off x="12063676" y="2226095"/>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66</a:t>
              </a:r>
              <a:endParaRPr kumimoji="0" lang="zh-TW" altLang="zh-TW" sz="2800" b="0" i="0" u="none" strike="noStrike" cap="none" normalizeH="0" baseline="0" dirty="0">
                <a:ln>
                  <a:noFill/>
                </a:ln>
                <a:solidFill>
                  <a:schemeClr val="tx1"/>
                </a:solidFill>
                <a:effectLst/>
              </a:endParaRPr>
            </a:p>
          </p:txBody>
        </p:sp>
        <p:sp>
          <p:nvSpPr>
            <p:cNvPr id="19" name="Rectangle 7">
              <a:extLst>
                <a:ext uri="{FF2B5EF4-FFF2-40B4-BE49-F238E27FC236}">
                  <a16:creationId xmlns="" xmlns:a16="http://schemas.microsoft.com/office/drawing/2014/main" id="{72285F56-C7F1-4EBF-B505-0F8E5DBFCBB9}"/>
                </a:ext>
              </a:extLst>
            </p:cNvPr>
            <p:cNvSpPr>
              <a:spLocks noChangeArrowheads="1"/>
            </p:cNvSpPr>
            <p:nvPr/>
          </p:nvSpPr>
          <p:spPr bwMode="auto">
            <a:xfrm>
              <a:off x="11389041" y="1535650"/>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90</a:t>
              </a:r>
              <a:endParaRPr kumimoji="0" lang="zh-TW" altLang="zh-TW" sz="2800" b="0" i="0" u="none" strike="noStrike" cap="none" normalizeH="0" baseline="0" dirty="0">
                <a:ln>
                  <a:noFill/>
                </a:ln>
                <a:solidFill>
                  <a:schemeClr val="tx1"/>
                </a:solidFill>
                <a:effectLst/>
              </a:endParaRPr>
            </a:p>
          </p:txBody>
        </p:sp>
        <p:sp>
          <p:nvSpPr>
            <p:cNvPr id="20" name="Rectangle 7">
              <a:extLst>
                <a:ext uri="{FF2B5EF4-FFF2-40B4-BE49-F238E27FC236}">
                  <a16:creationId xmlns="" xmlns:a16="http://schemas.microsoft.com/office/drawing/2014/main" id="{15DB4301-D89A-4202-AD51-DF2F3A67F000}"/>
                </a:ext>
              </a:extLst>
            </p:cNvPr>
            <p:cNvSpPr>
              <a:spLocks noChangeArrowheads="1"/>
            </p:cNvSpPr>
            <p:nvPr/>
          </p:nvSpPr>
          <p:spPr bwMode="auto">
            <a:xfrm>
              <a:off x="11391967" y="2219499"/>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81</a:t>
              </a:r>
              <a:endParaRPr kumimoji="0" lang="zh-TW" altLang="zh-TW" sz="2800" b="0" i="0" u="none" strike="noStrike" cap="none" normalizeH="0" baseline="0" dirty="0">
                <a:ln>
                  <a:noFill/>
                </a:ln>
                <a:solidFill>
                  <a:schemeClr val="tx1"/>
                </a:solidFill>
                <a:effectLst/>
              </a:endParaRPr>
            </a:p>
          </p:txBody>
        </p:sp>
        <p:sp>
          <p:nvSpPr>
            <p:cNvPr id="21" name="Rectangle 7">
              <a:extLst>
                <a:ext uri="{FF2B5EF4-FFF2-40B4-BE49-F238E27FC236}">
                  <a16:creationId xmlns="" xmlns:a16="http://schemas.microsoft.com/office/drawing/2014/main" id="{1621EEEE-F21D-4701-851D-EF42B9298085}"/>
                </a:ext>
              </a:extLst>
            </p:cNvPr>
            <p:cNvSpPr>
              <a:spLocks noChangeArrowheads="1"/>
            </p:cNvSpPr>
            <p:nvPr/>
          </p:nvSpPr>
          <p:spPr bwMode="auto">
            <a:xfrm>
              <a:off x="12060261" y="1554927"/>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79</a:t>
              </a:r>
              <a:endParaRPr kumimoji="0" lang="zh-TW" altLang="zh-TW" sz="2800" b="0" i="0" u="none" strike="noStrike" cap="none" normalizeH="0" baseline="0" dirty="0">
                <a:ln>
                  <a:noFill/>
                </a:ln>
                <a:solidFill>
                  <a:schemeClr val="tx1"/>
                </a:solidFill>
                <a:effectLst/>
              </a:endParaRPr>
            </a:p>
          </p:txBody>
        </p:sp>
        <p:sp>
          <p:nvSpPr>
            <p:cNvPr id="23" name="Rectangle 7">
              <a:extLst>
                <a:ext uri="{FF2B5EF4-FFF2-40B4-BE49-F238E27FC236}">
                  <a16:creationId xmlns="" xmlns:a16="http://schemas.microsoft.com/office/drawing/2014/main" id="{F58A26E8-A00E-4410-BEDB-F718CA7B7835}"/>
                </a:ext>
              </a:extLst>
            </p:cNvPr>
            <p:cNvSpPr>
              <a:spLocks noChangeArrowheads="1"/>
            </p:cNvSpPr>
            <p:nvPr/>
          </p:nvSpPr>
          <p:spPr bwMode="auto">
            <a:xfrm>
              <a:off x="12060261" y="872778"/>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70</a:t>
              </a:r>
              <a:endParaRPr kumimoji="0" lang="zh-TW" altLang="zh-TW" sz="2800" b="0" i="0" u="none" strike="noStrike" cap="none" normalizeH="0" baseline="0" dirty="0">
                <a:ln>
                  <a:noFill/>
                </a:ln>
                <a:solidFill>
                  <a:schemeClr val="tx1"/>
                </a:solidFill>
                <a:effectLst/>
              </a:endParaRPr>
            </a:p>
          </p:txBody>
        </p:sp>
        <p:sp>
          <p:nvSpPr>
            <p:cNvPr id="24" name="Rectangle 30">
              <a:extLst>
                <a:ext uri="{FF2B5EF4-FFF2-40B4-BE49-F238E27FC236}">
                  <a16:creationId xmlns="" xmlns:a16="http://schemas.microsoft.com/office/drawing/2014/main" id="{258F3DBD-A8C1-4B12-9024-BFFD79589F91}"/>
                </a:ext>
              </a:extLst>
            </p:cNvPr>
            <p:cNvSpPr>
              <a:spLocks noChangeArrowheads="1"/>
            </p:cNvSpPr>
            <p:nvPr/>
          </p:nvSpPr>
          <p:spPr bwMode="auto">
            <a:xfrm>
              <a:off x="11237595" y="1404578"/>
              <a:ext cx="671220" cy="683849"/>
            </a:xfrm>
            <a:prstGeom prst="rect">
              <a:avLst/>
            </a:prstGeom>
            <a:noFill/>
            <a:ln w="30163"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grpSp>
        <p:nvGrpSpPr>
          <p:cNvPr id="44" name="群組 43">
            <a:extLst>
              <a:ext uri="{FF2B5EF4-FFF2-40B4-BE49-F238E27FC236}">
                <a16:creationId xmlns="" xmlns:a16="http://schemas.microsoft.com/office/drawing/2014/main" id="{3B3B10BB-0A7C-4268-AA44-89A486034FE5}"/>
              </a:ext>
            </a:extLst>
          </p:cNvPr>
          <p:cNvGrpSpPr/>
          <p:nvPr/>
        </p:nvGrpSpPr>
        <p:grpSpPr>
          <a:xfrm>
            <a:off x="3493484" y="2384311"/>
            <a:ext cx="2015832" cy="2052801"/>
            <a:chOff x="10564203" y="720729"/>
            <a:chExt cx="2015832" cy="2052801"/>
          </a:xfrm>
        </p:grpSpPr>
        <p:sp>
          <p:nvSpPr>
            <p:cNvPr id="45" name="Rectangle 7">
              <a:extLst>
                <a:ext uri="{FF2B5EF4-FFF2-40B4-BE49-F238E27FC236}">
                  <a16:creationId xmlns="" xmlns:a16="http://schemas.microsoft.com/office/drawing/2014/main" id="{37A9E20B-4E4B-4A6A-8F05-1E3F17F8BF0D}"/>
                </a:ext>
              </a:extLst>
            </p:cNvPr>
            <p:cNvSpPr>
              <a:spLocks noChangeArrowheads="1"/>
            </p:cNvSpPr>
            <p:nvPr/>
          </p:nvSpPr>
          <p:spPr bwMode="auto">
            <a:xfrm>
              <a:off x="10717820" y="871826"/>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43</a:t>
              </a:r>
              <a:endParaRPr kumimoji="0" lang="zh-TW" altLang="zh-TW" sz="2800" b="0" i="0" u="none" strike="noStrike" cap="none" normalizeH="0" baseline="0" dirty="0">
                <a:ln>
                  <a:noFill/>
                </a:ln>
                <a:solidFill>
                  <a:schemeClr val="tx1"/>
                </a:solidFill>
                <a:effectLst/>
              </a:endParaRPr>
            </a:p>
          </p:txBody>
        </p:sp>
        <p:sp>
          <p:nvSpPr>
            <p:cNvPr id="46" name="Rectangle 30">
              <a:extLst>
                <a:ext uri="{FF2B5EF4-FFF2-40B4-BE49-F238E27FC236}">
                  <a16:creationId xmlns="" xmlns:a16="http://schemas.microsoft.com/office/drawing/2014/main" id="{F2ADF1CF-174A-40BC-A7D1-3450850DABCF}"/>
                </a:ext>
              </a:extLst>
            </p:cNvPr>
            <p:cNvSpPr>
              <a:spLocks noChangeArrowheads="1"/>
            </p:cNvSpPr>
            <p:nvPr/>
          </p:nvSpPr>
          <p:spPr bwMode="auto">
            <a:xfrm>
              <a:off x="11907603" y="721157"/>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7" name="Rectangle 30">
              <a:extLst>
                <a:ext uri="{FF2B5EF4-FFF2-40B4-BE49-F238E27FC236}">
                  <a16:creationId xmlns="" xmlns:a16="http://schemas.microsoft.com/office/drawing/2014/main" id="{8423925D-0D08-4506-964D-4CC95EB39118}"/>
                </a:ext>
              </a:extLst>
            </p:cNvPr>
            <p:cNvSpPr>
              <a:spLocks noChangeArrowheads="1"/>
            </p:cNvSpPr>
            <p:nvPr/>
          </p:nvSpPr>
          <p:spPr bwMode="auto">
            <a:xfrm>
              <a:off x="1123638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8" name="Rectangle 30">
              <a:extLst>
                <a:ext uri="{FF2B5EF4-FFF2-40B4-BE49-F238E27FC236}">
                  <a16:creationId xmlns="" xmlns:a16="http://schemas.microsoft.com/office/drawing/2014/main" id="{4D8FDF17-A7BD-4BB1-AA0F-4A69E8A3B016}"/>
                </a:ext>
              </a:extLst>
            </p:cNvPr>
            <p:cNvSpPr>
              <a:spLocks noChangeArrowheads="1"/>
            </p:cNvSpPr>
            <p:nvPr/>
          </p:nvSpPr>
          <p:spPr bwMode="auto">
            <a:xfrm>
              <a:off x="1056420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9" name="Rectangle 30">
              <a:extLst>
                <a:ext uri="{FF2B5EF4-FFF2-40B4-BE49-F238E27FC236}">
                  <a16:creationId xmlns="" xmlns:a16="http://schemas.microsoft.com/office/drawing/2014/main" id="{23CCD8C1-C819-429B-B631-0CAF3DC6973F}"/>
                </a:ext>
              </a:extLst>
            </p:cNvPr>
            <p:cNvSpPr>
              <a:spLocks noChangeArrowheads="1"/>
            </p:cNvSpPr>
            <p:nvPr/>
          </p:nvSpPr>
          <p:spPr bwMode="auto">
            <a:xfrm>
              <a:off x="11908815" y="1405006"/>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0" name="Rectangle 30">
              <a:extLst>
                <a:ext uri="{FF2B5EF4-FFF2-40B4-BE49-F238E27FC236}">
                  <a16:creationId xmlns="" xmlns:a16="http://schemas.microsoft.com/office/drawing/2014/main" id="{E5410542-7145-48F3-9C59-638F41DACBE5}"/>
                </a:ext>
              </a:extLst>
            </p:cNvPr>
            <p:cNvSpPr>
              <a:spLocks noChangeArrowheads="1"/>
            </p:cNvSpPr>
            <p:nvPr/>
          </p:nvSpPr>
          <p:spPr bwMode="auto">
            <a:xfrm>
              <a:off x="10565415" y="1404578"/>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1" name="Rectangle 30">
              <a:extLst>
                <a:ext uri="{FF2B5EF4-FFF2-40B4-BE49-F238E27FC236}">
                  <a16:creationId xmlns="" xmlns:a16="http://schemas.microsoft.com/office/drawing/2014/main" id="{F966E67A-57FE-4C5D-BB08-0AFCC9C612C5}"/>
                </a:ext>
              </a:extLst>
            </p:cNvPr>
            <p:cNvSpPr>
              <a:spLocks noChangeArrowheads="1"/>
            </p:cNvSpPr>
            <p:nvPr/>
          </p:nvSpPr>
          <p:spPr bwMode="auto">
            <a:xfrm>
              <a:off x="11907603" y="2089681"/>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2" name="Rectangle 30">
              <a:extLst>
                <a:ext uri="{FF2B5EF4-FFF2-40B4-BE49-F238E27FC236}">
                  <a16:creationId xmlns="" xmlns:a16="http://schemas.microsoft.com/office/drawing/2014/main" id="{194DB250-57E1-40A0-8EBC-8BC6592001D3}"/>
                </a:ext>
              </a:extLst>
            </p:cNvPr>
            <p:cNvSpPr>
              <a:spLocks noChangeArrowheads="1"/>
            </p:cNvSpPr>
            <p:nvPr/>
          </p:nvSpPr>
          <p:spPr bwMode="auto">
            <a:xfrm>
              <a:off x="11236383" y="2089253"/>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3" name="Rectangle 30">
              <a:extLst>
                <a:ext uri="{FF2B5EF4-FFF2-40B4-BE49-F238E27FC236}">
                  <a16:creationId xmlns="" xmlns:a16="http://schemas.microsoft.com/office/drawing/2014/main" id="{9A67AB60-A1D8-466E-A847-1D0D1F0A58EB}"/>
                </a:ext>
              </a:extLst>
            </p:cNvPr>
            <p:cNvSpPr>
              <a:spLocks noChangeArrowheads="1"/>
            </p:cNvSpPr>
            <p:nvPr/>
          </p:nvSpPr>
          <p:spPr bwMode="auto">
            <a:xfrm>
              <a:off x="10564203" y="2089253"/>
              <a:ext cx="671220" cy="683849"/>
            </a:xfrm>
            <a:prstGeom prst="rect">
              <a:avLst/>
            </a:pr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4" name="Rectangle 7">
              <a:extLst>
                <a:ext uri="{FF2B5EF4-FFF2-40B4-BE49-F238E27FC236}">
                  <a16:creationId xmlns="" xmlns:a16="http://schemas.microsoft.com/office/drawing/2014/main" id="{7CC4BDEF-4D6C-4EF4-9E9F-8B460F232999}"/>
                </a:ext>
              </a:extLst>
            </p:cNvPr>
            <p:cNvSpPr>
              <a:spLocks noChangeArrowheads="1"/>
            </p:cNvSpPr>
            <p:nvPr/>
          </p:nvSpPr>
          <p:spPr bwMode="auto">
            <a:xfrm>
              <a:off x="10717821" y="1526619"/>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55</a:t>
              </a:r>
              <a:endParaRPr kumimoji="0" lang="zh-TW" altLang="zh-TW" sz="2800" b="0" i="0" u="none" strike="noStrike" cap="none" normalizeH="0" baseline="0" dirty="0">
                <a:ln>
                  <a:noFill/>
                </a:ln>
                <a:solidFill>
                  <a:schemeClr val="tx1"/>
                </a:solidFill>
                <a:effectLst/>
              </a:endParaRPr>
            </a:p>
          </p:txBody>
        </p:sp>
        <p:sp>
          <p:nvSpPr>
            <p:cNvPr id="55" name="Rectangle 7">
              <a:extLst>
                <a:ext uri="{FF2B5EF4-FFF2-40B4-BE49-F238E27FC236}">
                  <a16:creationId xmlns="" xmlns:a16="http://schemas.microsoft.com/office/drawing/2014/main" id="{B6E2E248-EDE3-440C-B06B-3713C2ABEE7C}"/>
                </a:ext>
              </a:extLst>
            </p:cNvPr>
            <p:cNvSpPr>
              <a:spLocks noChangeArrowheads="1"/>
            </p:cNvSpPr>
            <p:nvPr/>
          </p:nvSpPr>
          <p:spPr bwMode="auto">
            <a:xfrm>
              <a:off x="10720276" y="2215734"/>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85</a:t>
              </a:r>
              <a:endParaRPr kumimoji="0" lang="zh-TW" altLang="zh-TW" sz="2800" b="0" i="0" u="none" strike="noStrike" cap="none" normalizeH="0" baseline="0" dirty="0">
                <a:ln>
                  <a:noFill/>
                </a:ln>
                <a:solidFill>
                  <a:schemeClr val="tx1"/>
                </a:solidFill>
                <a:effectLst/>
              </a:endParaRPr>
            </a:p>
          </p:txBody>
        </p:sp>
        <p:sp>
          <p:nvSpPr>
            <p:cNvPr id="56" name="Rectangle 7">
              <a:extLst>
                <a:ext uri="{FF2B5EF4-FFF2-40B4-BE49-F238E27FC236}">
                  <a16:creationId xmlns="" xmlns:a16="http://schemas.microsoft.com/office/drawing/2014/main" id="{7BD003F0-9EEE-4259-9753-2B80AAC97CD1}"/>
                </a:ext>
              </a:extLst>
            </p:cNvPr>
            <p:cNvSpPr>
              <a:spLocks noChangeArrowheads="1"/>
            </p:cNvSpPr>
            <p:nvPr/>
          </p:nvSpPr>
          <p:spPr bwMode="auto">
            <a:xfrm>
              <a:off x="11394298" y="871826"/>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67</a:t>
              </a:r>
              <a:endParaRPr kumimoji="0" lang="zh-TW" altLang="zh-TW" sz="2800" b="0" i="0" u="none" strike="noStrike" cap="none" normalizeH="0" baseline="0" dirty="0">
                <a:ln>
                  <a:noFill/>
                </a:ln>
                <a:solidFill>
                  <a:schemeClr val="tx1"/>
                </a:solidFill>
                <a:effectLst/>
              </a:endParaRPr>
            </a:p>
          </p:txBody>
        </p:sp>
        <p:sp>
          <p:nvSpPr>
            <p:cNvPr id="57" name="Rectangle 7">
              <a:extLst>
                <a:ext uri="{FF2B5EF4-FFF2-40B4-BE49-F238E27FC236}">
                  <a16:creationId xmlns="" xmlns:a16="http://schemas.microsoft.com/office/drawing/2014/main" id="{C120AD5B-55B6-473A-B8A3-2B788D570D68}"/>
                </a:ext>
              </a:extLst>
            </p:cNvPr>
            <p:cNvSpPr>
              <a:spLocks noChangeArrowheads="1"/>
            </p:cNvSpPr>
            <p:nvPr/>
          </p:nvSpPr>
          <p:spPr bwMode="auto">
            <a:xfrm>
              <a:off x="12063676" y="2226095"/>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66</a:t>
              </a:r>
              <a:endParaRPr kumimoji="0" lang="zh-TW" altLang="zh-TW" sz="2800" b="0" i="0" u="none" strike="noStrike" cap="none" normalizeH="0" baseline="0" dirty="0">
                <a:ln>
                  <a:noFill/>
                </a:ln>
                <a:solidFill>
                  <a:schemeClr val="tx1"/>
                </a:solidFill>
                <a:effectLst/>
              </a:endParaRPr>
            </a:p>
          </p:txBody>
        </p:sp>
        <p:sp>
          <p:nvSpPr>
            <p:cNvPr id="58" name="Rectangle 7">
              <a:extLst>
                <a:ext uri="{FF2B5EF4-FFF2-40B4-BE49-F238E27FC236}">
                  <a16:creationId xmlns="" xmlns:a16="http://schemas.microsoft.com/office/drawing/2014/main" id="{047DAED2-8284-47F7-A6A4-127E3983F95E}"/>
                </a:ext>
              </a:extLst>
            </p:cNvPr>
            <p:cNvSpPr>
              <a:spLocks noChangeArrowheads="1"/>
            </p:cNvSpPr>
            <p:nvPr/>
          </p:nvSpPr>
          <p:spPr bwMode="auto">
            <a:xfrm>
              <a:off x="11488599" y="1529748"/>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59" name="Rectangle 7">
              <a:extLst>
                <a:ext uri="{FF2B5EF4-FFF2-40B4-BE49-F238E27FC236}">
                  <a16:creationId xmlns="" xmlns:a16="http://schemas.microsoft.com/office/drawing/2014/main" id="{4E976E39-A470-4241-AA7F-1792FD289651}"/>
                </a:ext>
              </a:extLst>
            </p:cNvPr>
            <p:cNvSpPr>
              <a:spLocks noChangeArrowheads="1"/>
            </p:cNvSpPr>
            <p:nvPr/>
          </p:nvSpPr>
          <p:spPr bwMode="auto">
            <a:xfrm>
              <a:off x="11391967" y="2219499"/>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81</a:t>
              </a:r>
              <a:endParaRPr kumimoji="0" lang="zh-TW" altLang="zh-TW" sz="2800" b="0" i="0" u="none" strike="noStrike" cap="none" normalizeH="0" baseline="0" dirty="0">
                <a:ln>
                  <a:noFill/>
                </a:ln>
                <a:solidFill>
                  <a:schemeClr val="tx1"/>
                </a:solidFill>
                <a:effectLst/>
              </a:endParaRPr>
            </a:p>
          </p:txBody>
        </p:sp>
        <p:sp>
          <p:nvSpPr>
            <p:cNvPr id="60" name="Rectangle 7">
              <a:extLst>
                <a:ext uri="{FF2B5EF4-FFF2-40B4-BE49-F238E27FC236}">
                  <a16:creationId xmlns="" xmlns:a16="http://schemas.microsoft.com/office/drawing/2014/main" id="{19C9DE7A-F145-4DF9-BE53-BAF3A3348605}"/>
                </a:ext>
              </a:extLst>
            </p:cNvPr>
            <p:cNvSpPr>
              <a:spLocks noChangeArrowheads="1"/>
            </p:cNvSpPr>
            <p:nvPr/>
          </p:nvSpPr>
          <p:spPr bwMode="auto">
            <a:xfrm>
              <a:off x="12060261" y="1554927"/>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79</a:t>
              </a:r>
              <a:endParaRPr kumimoji="0" lang="zh-TW" altLang="zh-TW" sz="2800" b="0" i="0" u="none" strike="noStrike" cap="none" normalizeH="0" baseline="0" dirty="0">
                <a:ln>
                  <a:noFill/>
                </a:ln>
                <a:solidFill>
                  <a:schemeClr val="tx1"/>
                </a:solidFill>
                <a:effectLst/>
              </a:endParaRPr>
            </a:p>
          </p:txBody>
        </p:sp>
        <p:sp>
          <p:nvSpPr>
            <p:cNvPr id="61" name="Rectangle 7">
              <a:extLst>
                <a:ext uri="{FF2B5EF4-FFF2-40B4-BE49-F238E27FC236}">
                  <a16:creationId xmlns="" xmlns:a16="http://schemas.microsoft.com/office/drawing/2014/main" id="{5838417D-2130-49ED-A73B-D3B6BE1457C2}"/>
                </a:ext>
              </a:extLst>
            </p:cNvPr>
            <p:cNvSpPr>
              <a:spLocks noChangeArrowheads="1"/>
            </p:cNvSpPr>
            <p:nvPr/>
          </p:nvSpPr>
          <p:spPr bwMode="auto">
            <a:xfrm>
              <a:off x="12060261" y="872778"/>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70</a:t>
              </a:r>
              <a:endParaRPr kumimoji="0" lang="zh-TW" altLang="zh-TW" sz="2800" b="0" i="0" u="none" strike="noStrike" cap="none" normalizeH="0" baseline="0" dirty="0">
                <a:ln>
                  <a:noFill/>
                </a:ln>
                <a:solidFill>
                  <a:schemeClr val="tx1"/>
                </a:solidFill>
                <a:effectLst/>
              </a:endParaRPr>
            </a:p>
          </p:txBody>
        </p:sp>
        <p:sp>
          <p:nvSpPr>
            <p:cNvPr id="62" name="Rectangle 30">
              <a:extLst>
                <a:ext uri="{FF2B5EF4-FFF2-40B4-BE49-F238E27FC236}">
                  <a16:creationId xmlns="" xmlns:a16="http://schemas.microsoft.com/office/drawing/2014/main" id="{2013FB01-C073-452E-A97E-2E60DF7B2FF6}"/>
                </a:ext>
              </a:extLst>
            </p:cNvPr>
            <p:cNvSpPr>
              <a:spLocks noChangeArrowheads="1"/>
            </p:cNvSpPr>
            <p:nvPr/>
          </p:nvSpPr>
          <p:spPr bwMode="auto">
            <a:xfrm>
              <a:off x="11237595" y="1404578"/>
              <a:ext cx="671220" cy="683849"/>
            </a:xfrm>
            <a:prstGeom prst="rect">
              <a:avLst/>
            </a:prstGeom>
            <a:noFill/>
            <a:ln w="30163"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grpSp>
        <p:nvGrpSpPr>
          <p:cNvPr id="63" name="群組 62">
            <a:extLst>
              <a:ext uri="{FF2B5EF4-FFF2-40B4-BE49-F238E27FC236}">
                <a16:creationId xmlns="" xmlns:a16="http://schemas.microsoft.com/office/drawing/2014/main" id="{7C4EEBF5-90EA-444C-B92A-AB24ADA25FC5}"/>
              </a:ext>
            </a:extLst>
          </p:cNvPr>
          <p:cNvGrpSpPr/>
          <p:nvPr/>
        </p:nvGrpSpPr>
        <p:grpSpPr>
          <a:xfrm>
            <a:off x="5865265" y="2375280"/>
            <a:ext cx="2015832" cy="2052801"/>
            <a:chOff x="10564203" y="720729"/>
            <a:chExt cx="2015832" cy="2052801"/>
          </a:xfrm>
        </p:grpSpPr>
        <p:sp>
          <p:nvSpPr>
            <p:cNvPr id="64" name="Rectangle 7">
              <a:extLst>
                <a:ext uri="{FF2B5EF4-FFF2-40B4-BE49-F238E27FC236}">
                  <a16:creationId xmlns="" xmlns:a16="http://schemas.microsoft.com/office/drawing/2014/main" id="{0BE5790B-2223-45A7-8C2C-6A178D78D2AF}"/>
                </a:ext>
              </a:extLst>
            </p:cNvPr>
            <p:cNvSpPr>
              <a:spLocks noChangeArrowheads="1"/>
            </p:cNvSpPr>
            <p:nvPr/>
          </p:nvSpPr>
          <p:spPr bwMode="auto">
            <a:xfrm>
              <a:off x="10640694" y="871826"/>
              <a:ext cx="538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255</a:t>
              </a:r>
              <a:endParaRPr kumimoji="0" lang="zh-TW" altLang="zh-TW" sz="2800" b="0" i="0" u="none" strike="noStrike" cap="none" normalizeH="0" baseline="0" dirty="0">
                <a:ln>
                  <a:noFill/>
                </a:ln>
                <a:solidFill>
                  <a:schemeClr val="tx1"/>
                </a:solidFill>
                <a:effectLst/>
              </a:endParaRPr>
            </a:p>
          </p:txBody>
        </p:sp>
        <p:sp>
          <p:nvSpPr>
            <p:cNvPr id="65" name="Rectangle 30">
              <a:extLst>
                <a:ext uri="{FF2B5EF4-FFF2-40B4-BE49-F238E27FC236}">
                  <a16:creationId xmlns="" xmlns:a16="http://schemas.microsoft.com/office/drawing/2014/main" id="{D329771B-273C-4FC7-A1B9-CC7EA1A04AB5}"/>
                </a:ext>
              </a:extLst>
            </p:cNvPr>
            <p:cNvSpPr>
              <a:spLocks noChangeArrowheads="1"/>
            </p:cNvSpPr>
            <p:nvPr/>
          </p:nvSpPr>
          <p:spPr bwMode="auto">
            <a:xfrm>
              <a:off x="11907603" y="721157"/>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6" name="Rectangle 30">
              <a:extLst>
                <a:ext uri="{FF2B5EF4-FFF2-40B4-BE49-F238E27FC236}">
                  <a16:creationId xmlns="" xmlns:a16="http://schemas.microsoft.com/office/drawing/2014/main" id="{1FFEE9A5-9C14-44E4-BC27-A25EC0F19BD8}"/>
                </a:ext>
              </a:extLst>
            </p:cNvPr>
            <p:cNvSpPr>
              <a:spLocks noChangeArrowheads="1"/>
            </p:cNvSpPr>
            <p:nvPr/>
          </p:nvSpPr>
          <p:spPr bwMode="auto">
            <a:xfrm>
              <a:off x="1123638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7" name="Rectangle 30">
              <a:extLst>
                <a:ext uri="{FF2B5EF4-FFF2-40B4-BE49-F238E27FC236}">
                  <a16:creationId xmlns="" xmlns:a16="http://schemas.microsoft.com/office/drawing/2014/main" id="{9C825135-4B45-40BE-B8B9-377392E23D8A}"/>
                </a:ext>
              </a:extLst>
            </p:cNvPr>
            <p:cNvSpPr>
              <a:spLocks noChangeArrowheads="1"/>
            </p:cNvSpPr>
            <p:nvPr/>
          </p:nvSpPr>
          <p:spPr bwMode="auto">
            <a:xfrm>
              <a:off x="1056420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8" name="Rectangle 30">
              <a:extLst>
                <a:ext uri="{FF2B5EF4-FFF2-40B4-BE49-F238E27FC236}">
                  <a16:creationId xmlns="" xmlns:a16="http://schemas.microsoft.com/office/drawing/2014/main" id="{11983F3C-94CA-4DC6-AE6C-7C6C5E94F55F}"/>
                </a:ext>
              </a:extLst>
            </p:cNvPr>
            <p:cNvSpPr>
              <a:spLocks noChangeArrowheads="1"/>
            </p:cNvSpPr>
            <p:nvPr/>
          </p:nvSpPr>
          <p:spPr bwMode="auto">
            <a:xfrm>
              <a:off x="11908815" y="1405006"/>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9" name="Rectangle 30">
              <a:extLst>
                <a:ext uri="{FF2B5EF4-FFF2-40B4-BE49-F238E27FC236}">
                  <a16:creationId xmlns="" xmlns:a16="http://schemas.microsoft.com/office/drawing/2014/main" id="{E8121C8A-AE89-4409-97D4-DB23C5AC7762}"/>
                </a:ext>
              </a:extLst>
            </p:cNvPr>
            <p:cNvSpPr>
              <a:spLocks noChangeArrowheads="1"/>
            </p:cNvSpPr>
            <p:nvPr/>
          </p:nvSpPr>
          <p:spPr bwMode="auto">
            <a:xfrm>
              <a:off x="10565415" y="1404578"/>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0" name="Rectangle 30">
              <a:extLst>
                <a:ext uri="{FF2B5EF4-FFF2-40B4-BE49-F238E27FC236}">
                  <a16:creationId xmlns="" xmlns:a16="http://schemas.microsoft.com/office/drawing/2014/main" id="{59F93D89-874E-4727-8323-C38C051C198D}"/>
                </a:ext>
              </a:extLst>
            </p:cNvPr>
            <p:cNvSpPr>
              <a:spLocks noChangeArrowheads="1"/>
            </p:cNvSpPr>
            <p:nvPr/>
          </p:nvSpPr>
          <p:spPr bwMode="auto">
            <a:xfrm>
              <a:off x="11907603" y="2089681"/>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1" name="Rectangle 30">
              <a:extLst>
                <a:ext uri="{FF2B5EF4-FFF2-40B4-BE49-F238E27FC236}">
                  <a16:creationId xmlns="" xmlns:a16="http://schemas.microsoft.com/office/drawing/2014/main" id="{26C74865-26A6-444C-B8B1-ED476BB19D17}"/>
                </a:ext>
              </a:extLst>
            </p:cNvPr>
            <p:cNvSpPr>
              <a:spLocks noChangeArrowheads="1"/>
            </p:cNvSpPr>
            <p:nvPr/>
          </p:nvSpPr>
          <p:spPr bwMode="auto">
            <a:xfrm>
              <a:off x="11236383" y="2089253"/>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2" name="Rectangle 30">
              <a:extLst>
                <a:ext uri="{FF2B5EF4-FFF2-40B4-BE49-F238E27FC236}">
                  <a16:creationId xmlns="" xmlns:a16="http://schemas.microsoft.com/office/drawing/2014/main" id="{0E41F6F5-5F10-4DAE-9A9C-91EF4ECC9C04}"/>
                </a:ext>
              </a:extLst>
            </p:cNvPr>
            <p:cNvSpPr>
              <a:spLocks noChangeArrowheads="1"/>
            </p:cNvSpPr>
            <p:nvPr/>
          </p:nvSpPr>
          <p:spPr bwMode="auto">
            <a:xfrm>
              <a:off x="10564203" y="2089253"/>
              <a:ext cx="671220" cy="683849"/>
            </a:xfrm>
            <a:prstGeom prst="rect">
              <a:avLst/>
            </a:pr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3" name="Rectangle 7">
              <a:extLst>
                <a:ext uri="{FF2B5EF4-FFF2-40B4-BE49-F238E27FC236}">
                  <a16:creationId xmlns="" xmlns:a16="http://schemas.microsoft.com/office/drawing/2014/main" id="{5CC80598-9B4A-40EB-8E62-AF496ACB6CCC}"/>
                </a:ext>
              </a:extLst>
            </p:cNvPr>
            <p:cNvSpPr>
              <a:spLocks noChangeArrowheads="1"/>
            </p:cNvSpPr>
            <p:nvPr/>
          </p:nvSpPr>
          <p:spPr bwMode="auto">
            <a:xfrm>
              <a:off x="10640694" y="1526619"/>
              <a:ext cx="538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255</a:t>
              </a:r>
              <a:endParaRPr kumimoji="0" lang="zh-TW" altLang="zh-TW" sz="2800" b="0" i="0" u="none" strike="noStrike" cap="none" normalizeH="0" baseline="0" dirty="0">
                <a:ln>
                  <a:noFill/>
                </a:ln>
                <a:solidFill>
                  <a:schemeClr val="tx1"/>
                </a:solidFill>
                <a:effectLst/>
              </a:endParaRPr>
            </a:p>
          </p:txBody>
        </p:sp>
        <p:sp>
          <p:nvSpPr>
            <p:cNvPr id="74" name="Rectangle 7">
              <a:extLst>
                <a:ext uri="{FF2B5EF4-FFF2-40B4-BE49-F238E27FC236}">
                  <a16:creationId xmlns="" xmlns:a16="http://schemas.microsoft.com/office/drawing/2014/main" id="{703A8008-AF30-43B3-B8D0-BD3CEAE1B98D}"/>
                </a:ext>
              </a:extLst>
            </p:cNvPr>
            <p:cNvSpPr>
              <a:spLocks noChangeArrowheads="1"/>
            </p:cNvSpPr>
            <p:nvPr/>
          </p:nvSpPr>
          <p:spPr bwMode="auto">
            <a:xfrm>
              <a:off x="10810821" y="2217037"/>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75" name="Rectangle 7">
              <a:extLst>
                <a:ext uri="{FF2B5EF4-FFF2-40B4-BE49-F238E27FC236}">
                  <a16:creationId xmlns="" xmlns:a16="http://schemas.microsoft.com/office/drawing/2014/main" id="{5D89840B-6476-4542-A61A-C9D55F141759}"/>
                </a:ext>
              </a:extLst>
            </p:cNvPr>
            <p:cNvSpPr>
              <a:spLocks noChangeArrowheads="1"/>
            </p:cNvSpPr>
            <p:nvPr/>
          </p:nvSpPr>
          <p:spPr bwMode="auto">
            <a:xfrm>
              <a:off x="11481265" y="865478"/>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76" name="Rectangle 7">
              <a:extLst>
                <a:ext uri="{FF2B5EF4-FFF2-40B4-BE49-F238E27FC236}">
                  <a16:creationId xmlns="" xmlns:a16="http://schemas.microsoft.com/office/drawing/2014/main" id="{207704F6-A15B-43EE-930C-D7BBEBB6EA81}"/>
                </a:ext>
              </a:extLst>
            </p:cNvPr>
            <p:cNvSpPr>
              <a:spLocks noChangeArrowheads="1"/>
            </p:cNvSpPr>
            <p:nvPr/>
          </p:nvSpPr>
          <p:spPr bwMode="auto">
            <a:xfrm>
              <a:off x="11974293" y="2226095"/>
              <a:ext cx="538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255</a:t>
              </a:r>
              <a:endParaRPr kumimoji="0" lang="zh-TW" altLang="zh-TW" sz="2800" b="0" i="0" u="none" strike="noStrike" cap="none" normalizeH="0" baseline="0" dirty="0">
                <a:ln>
                  <a:noFill/>
                </a:ln>
                <a:solidFill>
                  <a:schemeClr val="tx1"/>
                </a:solidFill>
                <a:effectLst/>
              </a:endParaRPr>
            </a:p>
          </p:txBody>
        </p:sp>
        <p:sp>
          <p:nvSpPr>
            <p:cNvPr id="77" name="Rectangle 7">
              <a:extLst>
                <a:ext uri="{FF2B5EF4-FFF2-40B4-BE49-F238E27FC236}">
                  <a16:creationId xmlns="" xmlns:a16="http://schemas.microsoft.com/office/drawing/2014/main" id="{062CCDBB-FC86-4480-AC6D-99F641813144}"/>
                </a:ext>
              </a:extLst>
            </p:cNvPr>
            <p:cNvSpPr>
              <a:spLocks noChangeArrowheads="1"/>
            </p:cNvSpPr>
            <p:nvPr/>
          </p:nvSpPr>
          <p:spPr bwMode="auto">
            <a:xfrm>
              <a:off x="11326221" y="1549327"/>
              <a:ext cx="538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255</a:t>
              </a:r>
              <a:endParaRPr kumimoji="0" lang="zh-TW" altLang="zh-TW" sz="2800" b="0" i="0" u="none" strike="noStrike" cap="none" normalizeH="0" baseline="0" dirty="0">
                <a:ln>
                  <a:noFill/>
                </a:ln>
                <a:solidFill>
                  <a:schemeClr val="tx1"/>
                </a:solidFill>
                <a:effectLst/>
              </a:endParaRPr>
            </a:p>
          </p:txBody>
        </p:sp>
        <p:sp>
          <p:nvSpPr>
            <p:cNvPr id="78" name="Rectangle 7">
              <a:extLst>
                <a:ext uri="{FF2B5EF4-FFF2-40B4-BE49-F238E27FC236}">
                  <a16:creationId xmlns="" xmlns:a16="http://schemas.microsoft.com/office/drawing/2014/main" id="{0878A450-2DDD-42B3-A308-D0475520B318}"/>
                </a:ext>
              </a:extLst>
            </p:cNvPr>
            <p:cNvSpPr>
              <a:spLocks noChangeArrowheads="1"/>
            </p:cNvSpPr>
            <p:nvPr/>
          </p:nvSpPr>
          <p:spPr bwMode="auto">
            <a:xfrm>
              <a:off x="11482512" y="2220802"/>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79" name="Rectangle 7">
              <a:extLst>
                <a:ext uri="{FF2B5EF4-FFF2-40B4-BE49-F238E27FC236}">
                  <a16:creationId xmlns="" xmlns:a16="http://schemas.microsoft.com/office/drawing/2014/main" id="{3DE13576-CEE0-49F1-8711-55F2B4A16E9F}"/>
                </a:ext>
              </a:extLst>
            </p:cNvPr>
            <p:cNvSpPr>
              <a:spLocks noChangeArrowheads="1"/>
            </p:cNvSpPr>
            <p:nvPr/>
          </p:nvSpPr>
          <p:spPr bwMode="auto">
            <a:xfrm>
              <a:off x="12119298" y="1539720"/>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80" name="Rectangle 7">
              <a:extLst>
                <a:ext uri="{FF2B5EF4-FFF2-40B4-BE49-F238E27FC236}">
                  <a16:creationId xmlns="" xmlns:a16="http://schemas.microsoft.com/office/drawing/2014/main" id="{A619F7D9-5914-44AD-9A6B-BAB393A37317}"/>
                </a:ext>
              </a:extLst>
            </p:cNvPr>
            <p:cNvSpPr>
              <a:spLocks noChangeArrowheads="1"/>
            </p:cNvSpPr>
            <p:nvPr/>
          </p:nvSpPr>
          <p:spPr bwMode="auto">
            <a:xfrm>
              <a:off x="12119298" y="857571"/>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81" name="Rectangle 30">
              <a:extLst>
                <a:ext uri="{FF2B5EF4-FFF2-40B4-BE49-F238E27FC236}">
                  <a16:creationId xmlns="" xmlns:a16="http://schemas.microsoft.com/office/drawing/2014/main" id="{513D3E17-B7F5-474C-B817-6839EC4FDF8C}"/>
                </a:ext>
              </a:extLst>
            </p:cNvPr>
            <p:cNvSpPr>
              <a:spLocks noChangeArrowheads="1"/>
            </p:cNvSpPr>
            <p:nvPr/>
          </p:nvSpPr>
          <p:spPr bwMode="auto">
            <a:xfrm>
              <a:off x="11237595" y="1404578"/>
              <a:ext cx="671220" cy="683849"/>
            </a:xfrm>
            <a:prstGeom prst="rect">
              <a:avLst/>
            </a:prstGeom>
            <a:noFill/>
            <a:ln w="30163"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sp>
        <p:nvSpPr>
          <p:cNvPr id="82" name="文字方塊 81">
            <a:extLst>
              <a:ext uri="{FF2B5EF4-FFF2-40B4-BE49-F238E27FC236}">
                <a16:creationId xmlns="" xmlns:a16="http://schemas.microsoft.com/office/drawing/2014/main" id="{74387A8C-520F-45A2-9C50-6615569A0AD4}"/>
              </a:ext>
            </a:extLst>
          </p:cNvPr>
          <p:cNvSpPr txBox="1"/>
          <p:nvPr/>
        </p:nvSpPr>
        <p:spPr>
          <a:xfrm>
            <a:off x="1117220" y="1902189"/>
            <a:ext cx="2014620" cy="46166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TYPE 1</a:t>
            </a:r>
            <a:endParaRPr kumimoji="1" lang="zh-TW" altLang="en-US" sz="2400" i="1" dirty="0">
              <a:latin typeface="Times New Roman" panose="02020603050405020304" pitchFamily="18" charset="0"/>
              <a:ea typeface="新細明體" charset="-120"/>
              <a:cs typeface="Times New Roman" panose="02020603050405020304" pitchFamily="18" charset="0"/>
            </a:endParaRPr>
          </a:p>
        </p:txBody>
      </p:sp>
      <p:sp>
        <p:nvSpPr>
          <p:cNvPr id="84" name="文字方塊 83">
            <a:extLst>
              <a:ext uri="{FF2B5EF4-FFF2-40B4-BE49-F238E27FC236}">
                <a16:creationId xmlns="" xmlns:a16="http://schemas.microsoft.com/office/drawing/2014/main" id="{910CF0DB-7A37-44DD-856A-F0FAAED8B4D6}"/>
              </a:ext>
            </a:extLst>
          </p:cNvPr>
          <p:cNvSpPr txBox="1"/>
          <p:nvPr/>
        </p:nvSpPr>
        <p:spPr>
          <a:xfrm>
            <a:off x="3495088" y="1906001"/>
            <a:ext cx="2014620" cy="41969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TYPE 2</a:t>
            </a:r>
            <a:endParaRPr kumimoji="1" lang="zh-TW" altLang="en-US" sz="2400" i="1" dirty="0">
              <a:latin typeface="Times New Roman" panose="02020603050405020304" pitchFamily="18" charset="0"/>
              <a:ea typeface="新細明體" charset="-120"/>
              <a:cs typeface="Times New Roman" panose="02020603050405020304" pitchFamily="18" charset="0"/>
            </a:endParaRPr>
          </a:p>
        </p:txBody>
      </p:sp>
      <p:sp>
        <p:nvSpPr>
          <p:cNvPr id="86" name="文字方塊 85">
            <a:extLst>
              <a:ext uri="{FF2B5EF4-FFF2-40B4-BE49-F238E27FC236}">
                <a16:creationId xmlns="" xmlns:a16="http://schemas.microsoft.com/office/drawing/2014/main" id="{EC8EC758-0FFF-4846-BF44-312BE20323C7}"/>
              </a:ext>
            </a:extLst>
          </p:cNvPr>
          <p:cNvSpPr txBox="1"/>
          <p:nvPr/>
        </p:nvSpPr>
        <p:spPr>
          <a:xfrm>
            <a:off x="5869748" y="1897263"/>
            <a:ext cx="2014620" cy="46166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TYPE 3</a:t>
            </a:r>
            <a:endParaRPr kumimoji="1" lang="zh-TW" altLang="en-US" sz="2400" i="1" dirty="0">
              <a:latin typeface="Times New Roman" panose="02020603050405020304" pitchFamily="18" charset="0"/>
              <a:ea typeface="新細明體" charset="-120"/>
              <a:cs typeface="Times New Roman" panose="02020603050405020304" pitchFamily="18" charset="0"/>
            </a:endParaRPr>
          </a:p>
        </p:txBody>
      </p:sp>
      <p:sp>
        <p:nvSpPr>
          <p:cNvPr id="88" name="文字方塊 87">
            <a:extLst>
              <a:ext uri="{FF2B5EF4-FFF2-40B4-BE49-F238E27FC236}">
                <a16:creationId xmlns="" xmlns:a16="http://schemas.microsoft.com/office/drawing/2014/main" id="{BA54D6CD-E498-40D4-9506-F9D2D0DCC715}"/>
              </a:ext>
            </a:extLst>
          </p:cNvPr>
          <p:cNvSpPr txBox="1"/>
          <p:nvPr/>
        </p:nvSpPr>
        <p:spPr>
          <a:xfrm>
            <a:off x="431540" y="4623226"/>
            <a:ext cx="8280920" cy="2262158"/>
          </a:xfrm>
          <a:prstGeom prst="rect">
            <a:avLst/>
          </a:prstGeom>
          <a:noFill/>
        </p:spPr>
        <p:txBody>
          <a:bodyPr wrap="square">
            <a:spAutoFit/>
          </a:bodyPr>
          <a:lstStyle/>
          <a:p>
            <a:pPr algn="l">
              <a:spcAft>
                <a:spcPts val="600"/>
              </a:spcAft>
            </a:pPr>
            <a:r>
              <a:rPr lang="en-US" altLang="zh-TW" sz="2000" b="1" i="1" dirty="0">
                <a:latin typeface="Times New Roman" panose="02020603050405020304" pitchFamily="18" charset="0"/>
                <a:cs typeface="Times New Roman" panose="02020603050405020304" pitchFamily="18" charset="0"/>
              </a:rPr>
              <a:t>TYPE 1: </a:t>
            </a:r>
            <a:r>
              <a:rPr lang="en-US" altLang="zh-TW" sz="2000" b="1" i="1" dirty="0">
                <a:solidFill>
                  <a:srgbClr val="C00000"/>
                </a:solidFill>
                <a:latin typeface="Times New Roman" panose="02020603050405020304" pitchFamily="18" charset="0"/>
                <a:cs typeface="Times New Roman" panose="02020603050405020304" pitchFamily="18" charset="0"/>
              </a:rPr>
              <a:t>input clear pixel</a:t>
            </a:r>
          </a:p>
          <a:p>
            <a:pPr marL="457200" indent="-457200" algn="l">
              <a:spcAft>
                <a:spcPts val="600"/>
              </a:spcAft>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Output clear pixel directly</a:t>
            </a:r>
          </a:p>
          <a:p>
            <a:pPr algn="l">
              <a:spcAft>
                <a:spcPts val="600"/>
              </a:spcAft>
            </a:pPr>
            <a:r>
              <a:rPr lang="en-US" altLang="zh-TW" sz="2000" b="1" i="1" dirty="0">
                <a:latin typeface="Times New Roman" panose="02020603050405020304" pitchFamily="18" charset="0"/>
                <a:cs typeface="Times New Roman" panose="02020603050405020304" pitchFamily="18" charset="0"/>
              </a:rPr>
              <a:t>TYPE 2: </a:t>
            </a:r>
            <a:r>
              <a:rPr lang="en-US" altLang="zh-TW" sz="2000" b="1" i="1" dirty="0">
                <a:solidFill>
                  <a:srgbClr val="C00000"/>
                </a:solidFill>
                <a:latin typeface="Times New Roman" panose="02020603050405020304" pitchFamily="18" charset="0"/>
                <a:cs typeface="Times New Roman" panose="02020603050405020304" pitchFamily="18" charset="0"/>
              </a:rPr>
              <a:t>noise center pixel </a:t>
            </a:r>
            <a:r>
              <a:rPr lang="en-US" altLang="zh-TW" sz="2000" b="1" i="1" dirty="0">
                <a:solidFill>
                  <a:schemeClr val="accent6"/>
                </a:solidFill>
                <a:latin typeface="Times New Roman" panose="02020603050405020304" pitchFamily="18" charset="0"/>
                <a:cs typeface="Times New Roman" panose="02020603050405020304" pitchFamily="18" charset="0"/>
              </a:rPr>
              <a:t>with clear neighbor pixels</a:t>
            </a:r>
          </a:p>
          <a:p>
            <a:pPr marL="457200" indent="-457200" algn="l">
              <a:spcAft>
                <a:spcPts val="600"/>
              </a:spcAft>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Output simple median pixel in window </a:t>
            </a:r>
            <a:r>
              <a:rPr kumimoji="1" lang="el-GR" altLang="zh-TW" dirty="0">
                <a:latin typeface="Times New Roman" panose="02020603050405020304" pitchFamily="18" charset="0"/>
                <a:ea typeface="新細明體" charset="-120"/>
                <a:cs typeface="Times New Roman" panose="02020603050405020304" pitchFamily="18" charset="0"/>
              </a:rPr>
              <a:t>Ω </a:t>
            </a:r>
            <a:r>
              <a:rPr kumimoji="1" lang="en-US" altLang="zh-TW" dirty="0">
                <a:latin typeface="Times New Roman" panose="02020603050405020304" pitchFamily="18" charset="0"/>
                <a:ea typeface="新細明體" charset="-120"/>
                <a:cs typeface="Times New Roman" panose="02020603050405020304" pitchFamily="18" charset="0"/>
              </a:rPr>
              <a:t>3 × 3</a:t>
            </a:r>
            <a:r>
              <a:rPr lang="en-US" altLang="zh-TW" dirty="0">
                <a:latin typeface="Times New Roman" panose="02020603050405020304" pitchFamily="18" charset="0"/>
                <a:cs typeface="Times New Roman" panose="02020603050405020304" pitchFamily="18" charset="0"/>
              </a:rPr>
              <a:t> </a:t>
            </a:r>
          </a:p>
          <a:p>
            <a:pPr algn="l">
              <a:spcAft>
                <a:spcPts val="600"/>
              </a:spcAft>
            </a:pPr>
            <a:r>
              <a:rPr lang="en-US" altLang="zh-TW" sz="2000" b="1" i="1" dirty="0">
                <a:latin typeface="Times New Roman" panose="02020603050405020304" pitchFamily="18" charset="0"/>
                <a:cs typeface="Times New Roman" panose="02020603050405020304" pitchFamily="18" charset="0"/>
              </a:rPr>
              <a:t>TYPE 3: </a:t>
            </a:r>
            <a:r>
              <a:rPr lang="en-US" altLang="zh-TW" sz="2000" b="1" i="1" dirty="0">
                <a:solidFill>
                  <a:srgbClr val="C00000"/>
                </a:solidFill>
                <a:latin typeface="Times New Roman" panose="02020603050405020304" pitchFamily="18" charset="0"/>
                <a:cs typeface="Times New Roman" panose="02020603050405020304" pitchFamily="18" charset="0"/>
              </a:rPr>
              <a:t>noise center pixel </a:t>
            </a:r>
            <a:r>
              <a:rPr lang="en-US" altLang="zh-TW" sz="2000" b="1" i="1" dirty="0">
                <a:solidFill>
                  <a:schemeClr val="accent6"/>
                </a:solidFill>
                <a:latin typeface="Times New Roman" panose="02020603050405020304" pitchFamily="18" charset="0"/>
                <a:cs typeface="Times New Roman" panose="02020603050405020304" pitchFamily="18" charset="0"/>
              </a:rPr>
              <a:t>without clear neighbor pixels</a:t>
            </a:r>
          </a:p>
          <a:p>
            <a:pPr marL="457200" indent="-457200" algn="l">
              <a:spcAft>
                <a:spcPts val="600"/>
              </a:spcAft>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Output simple average pixel in window </a:t>
            </a:r>
            <a:r>
              <a:rPr kumimoji="1" lang="el-GR" altLang="zh-TW" dirty="0">
                <a:latin typeface="Times New Roman" panose="02020603050405020304" pitchFamily="18" charset="0"/>
                <a:ea typeface="新細明體" charset="-120"/>
                <a:cs typeface="Times New Roman" panose="02020603050405020304" pitchFamily="18" charset="0"/>
              </a:rPr>
              <a:t>Ω </a:t>
            </a:r>
            <a:r>
              <a:rPr kumimoji="1" lang="en-US" altLang="zh-TW" dirty="0">
                <a:latin typeface="Times New Roman" panose="02020603050405020304" pitchFamily="18" charset="0"/>
                <a:ea typeface="新細明體" charset="-120"/>
                <a:cs typeface="Times New Roman" panose="02020603050405020304" pitchFamily="18" charset="0"/>
              </a:rPr>
              <a:t>3 × 3</a:t>
            </a:r>
            <a:endParaRPr lang="en-US" altLang="zh-TW" dirty="0">
              <a:latin typeface="Times New Roman" panose="02020603050405020304" pitchFamily="18" charset="0"/>
              <a:cs typeface="Times New Roman" panose="02020603050405020304" pitchFamily="18" charset="0"/>
            </a:endParaRPr>
          </a:p>
        </p:txBody>
      </p:sp>
      <p:sp>
        <p:nvSpPr>
          <p:cNvPr id="87"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Works(3/9)</a:t>
            </a:r>
            <a:endParaRPr lang="zh-TW" altLang="en-US" sz="3200" dirty="0"/>
          </a:p>
        </p:txBody>
      </p:sp>
    </p:spTree>
    <p:extLst>
      <p:ext uri="{BB962C8B-B14F-4D97-AF65-F5344CB8AC3E}">
        <p14:creationId xmlns:p14="http://schemas.microsoft.com/office/powerpoint/2010/main" val="1558207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p:cNvSpPr>
            <a:spLocks noGrp="1"/>
          </p:cNvSpPr>
          <p:nvPr>
            <p:ph idx="1"/>
          </p:nvPr>
        </p:nvSpPr>
        <p:spPr>
          <a:xfrm>
            <a:off x="179388" y="908054"/>
            <a:ext cx="8856662" cy="5318125"/>
          </a:xfrm>
        </p:spPr>
        <p:txBody>
          <a:bodyPr/>
          <a:lstStyle/>
          <a:p>
            <a:r>
              <a:rPr lang="en-US" altLang="zh-TW" dirty="0"/>
              <a:t>Fast and Efficient Median Filter (FEMF)</a:t>
            </a:r>
            <a:endParaRPr lang="en-US" altLang="zh-TW"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 name="圖片 3" descr="未命名.jpg">
            <a:extLst>
              <a:ext uri="{FF2B5EF4-FFF2-40B4-BE49-F238E27FC236}">
                <a16:creationId xmlns="" xmlns:a16="http://schemas.microsoft.com/office/drawing/2014/main" id="{7E93AB15-D209-4320-8692-6BF0EDCCDBBF}"/>
              </a:ext>
            </a:extLst>
          </p:cNvPr>
          <p:cNvPicPr>
            <a:picLocks noChangeAspect="1"/>
          </p:cNvPicPr>
          <p:nvPr/>
        </p:nvPicPr>
        <p:blipFill>
          <a:blip r:embed="rId3" cstate="print"/>
          <a:stretch>
            <a:fillRect/>
          </a:stretch>
        </p:blipFill>
        <p:spPr>
          <a:xfrm>
            <a:off x="1763688" y="3644889"/>
            <a:ext cx="5090864" cy="2741685"/>
          </a:xfrm>
          <a:prstGeom prst="rect">
            <a:avLst/>
          </a:prstGeom>
        </p:spPr>
      </p:pic>
      <p:sp>
        <p:nvSpPr>
          <p:cNvPr id="6" name="文字方塊 5">
            <a:extLst>
              <a:ext uri="{FF2B5EF4-FFF2-40B4-BE49-F238E27FC236}">
                <a16:creationId xmlns="" xmlns:a16="http://schemas.microsoft.com/office/drawing/2014/main" id="{AA1CCB3F-0120-4131-AFDB-881990DF0C9F}"/>
              </a:ext>
            </a:extLst>
          </p:cNvPr>
          <p:cNvSpPr txBox="1"/>
          <p:nvPr/>
        </p:nvSpPr>
        <p:spPr>
          <a:xfrm>
            <a:off x="1619672" y="6351711"/>
            <a:ext cx="2952328" cy="46166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Noise rate &lt; </a:t>
            </a:r>
            <a:r>
              <a:rPr kumimoji="1" lang="en-US" altLang="zh-TW" sz="2400" dirty="0">
                <a:latin typeface="Times New Roman" panose="02020603050405020304" pitchFamily="18" charset="0"/>
                <a:ea typeface="新細明體" charset="-120"/>
                <a:cs typeface="Times New Roman" panose="02020603050405020304" pitchFamily="18" charset="0"/>
              </a:rPr>
              <a:t>50%</a:t>
            </a:r>
            <a:endParaRPr kumimoji="1" lang="zh-TW" altLang="en-US" sz="2400" dirty="0">
              <a:latin typeface="Times New Roman" panose="02020603050405020304" pitchFamily="18" charset="0"/>
              <a:ea typeface="新細明體" charset="-120"/>
              <a:cs typeface="Times New Roman" panose="02020603050405020304" pitchFamily="18" charset="0"/>
            </a:endParaRPr>
          </a:p>
        </p:txBody>
      </p:sp>
      <p:sp>
        <p:nvSpPr>
          <p:cNvPr id="8" name="文字方塊 7">
            <a:extLst>
              <a:ext uri="{FF2B5EF4-FFF2-40B4-BE49-F238E27FC236}">
                <a16:creationId xmlns="" xmlns:a16="http://schemas.microsoft.com/office/drawing/2014/main" id="{C383BD83-F8AC-4528-A077-07DCC5FB37A3}"/>
              </a:ext>
            </a:extLst>
          </p:cNvPr>
          <p:cNvSpPr txBox="1"/>
          <p:nvPr/>
        </p:nvSpPr>
        <p:spPr>
          <a:xfrm>
            <a:off x="4572000" y="6351710"/>
            <a:ext cx="2952328" cy="46166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Noise rate ≥ </a:t>
            </a:r>
            <a:r>
              <a:rPr kumimoji="1" lang="en-US" altLang="zh-TW" sz="2400" dirty="0">
                <a:latin typeface="Times New Roman" panose="02020603050405020304" pitchFamily="18" charset="0"/>
                <a:ea typeface="新細明體" charset="-120"/>
                <a:cs typeface="Times New Roman" panose="02020603050405020304" pitchFamily="18" charset="0"/>
              </a:rPr>
              <a:t>50%</a:t>
            </a:r>
            <a:endParaRPr kumimoji="1" lang="zh-TW" altLang="en-US" sz="2400" dirty="0">
              <a:latin typeface="Times New Roman" panose="02020603050405020304" pitchFamily="18" charset="0"/>
              <a:ea typeface="新細明體" charset="-120"/>
              <a:cs typeface="Times New Roman" panose="02020603050405020304" pitchFamily="18" charset="0"/>
            </a:endParaRPr>
          </a:p>
        </p:txBody>
      </p:sp>
      <p:sp>
        <p:nvSpPr>
          <p:cNvPr id="14" name="文字方塊 13">
            <a:extLst>
              <a:ext uri="{FF2B5EF4-FFF2-40B4-BE49-F238E27FC236}">
                <a16:creationId xmlns="" xmlns:a16="http://schemas.microsoft.com/office/drawing/2014/main" id="{B9D5FBE6-1884-4394-9B0C-7A2AD1FAE0F3}"/>
              </a:ext>
            </a:extLst>
          </p:cNvPr>
          <p:cNvSpPr txBox="1"/>
          <p:nvPr/>
        </p:nvSpPr>
        <p:spPr>
          <a:xfrm>
            <a:off x="539552" y="1457254"/>
            <a:ext cx="8280920" cy="2062103"/>
          </a:xfrm>
          <a:prstGeom prst="rect">
            <a:avLst/>
          </a:prstGeom>
          <a:noFill/>
        </p:spPr>
        <p:txBody>
          <a:bodyPr wrap="square">
            <a:spAutoFit/>
          </a:bodyPr>
          <a:lstStyle/>
          <a:p>
            <a:pPr algn="l">
              <a:spcAft>
                <a:spcPts val="600"/>
              </a:spcAft>
            </a:pPr>
            <a:r>
              <a:rPr lang="en-US" altLang="zh-TW" sz="2400" b="1" i="1" dirty="0">
                <a:latin typeface="Times New Roman" panose="02020603050405020304" pitchFamily="18" charset="0"/>
                <a:cs typeface="Times New Roman" panose="02020603050405020304" pitchFamily="18" charset="0"/>
              </a:rPr>
              <a:t>If </a:t>
            </a:r>
            <a:r>
              <a:rPr lang="en-US" altLang="zh-TW" sz="2400" b="1" i="1" dirty="0">
                <a:solidFill>
                  <a:srgbClr val="C00000"/>
                </a:solidFill>
                <a:latin typeface="Times New Roman" panose="02020603050405020304" pitchFamily="18" charset="0"/>
                <a:cs typeface="Times New Roman" panose="02020603050405020304" pitchFamily="18" charset="0"/>
              </a:rPr>
              <a:t>input pixel</a:t>
            </a:r>
            <a:r>
              <a:rPr lang="zh-TW" altLang="en-US" sz="2400" b="1" i="1" dirty="0">
                <a:solidFill>
                  <a:srgbClr val="C00000"/>
                </a:solidFill>
                <a:latin typeface="Times New Roman" panose="02020603050405020304" pitchFamily="18" charset="0"/>
                <a:cs typeface="Times New Roman" panose="02020603050405020304" pitchFamily="18" charset="0"/>
              </a:rPr>
              <a:t> </a:t>
            </a:r>
            <a:r>
              <a:rPr lang="en-US" altLang="zh-TW" sz="2400" b="1" i="1" dirty="0">
                <a:solidFill>
                  <a:srgbClr val="C00000"/>
                </a:solidFill>
                <a:latin typeface="Times New Roman" panose="02020603050405020304" pitchFamily="18" charset="0"/>
                <a:cs typeface="Times New Roman" panose="02020603050405020304" pitchFamily="18" charset="0"/>
              </a:rPr>
              <a:t>is clear </a:t>
            </a:r>
            <a:r>
              <a:rPr lang="en-US" altLang="zh-TW" sz="2400" b="1" i="1" dirty="0">
                <a:latin typeface="Times New Roman" panose="02020603050405020304" pitchFamily="18" charset="0"/>
                <a:cs typeface="Times New Roman" panose="02020603050405020304" pitchFamily="18" charset="0"/>
              </a:rPr>
              <a:t>then</a:t>
            </a:r>
          </a:p>
          <a:p>
            <a:pPr marL="457200" indent="-457200" algn="l">
              <a:spcAft>
                <a:spcPts val="600"/>
              </a:spcAft>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Output clear pixel directly</a:t>
            </a:r>
          </a:p>
          <a:p>
            <a:pPr algn="l">
              <a:spcAft>
                <a:spcPts val="600"/>
              </a:spcAft>
            </a:pPr>
            <a:r>
              <a:rPr lang="en-US" altLang="zh-TW" sz="2400" b="1" i="1" dirty="0">
                <a:latin typeface="Times New Roman" panose="02020603050405020304" pitchFamily="18" charset="0"/>
                <a:cs typeface="Times New Roman" panose="02020603050405020304" pitchFamily="18" charset="0"/>
              </a:rPr>
              <a:t>else then</a:t>
            </a:r>
            <a:endParaRPr lang="en-US" altLang="zh-TW" sz="2400" b="1" i="1" dirty="0">
              <a:solidFill>
                <a:schemeClr val="accent6"/>
              </a:solidFill>
              <a:latin typeface="Times New Roman" panose="02020603050405020304" pitchFamily="18" charset="0"/>
              <a:cs typeface="Times New Roman" panose="02020603050405020304" pitchFamily="18" charset="0"/>
            </a:endParaRPr>
          </a:p>
          <a:p>
            <a:pPr marL="457200" indent="-457200" algn="l">
              <a:spcAft>
                <a:spcPts val="600"/>
              </a:spcAft>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Increase window size of </a:t>
            </a:r>
            <a:r>
              <a:rPr kumimoji="1" lang="el-GR" altLang="zh-TW" sz="2000" dirty="0">
                <a:latin typeface="Times New Roman" panose="02020603050405020304" pitchFamily="18" charset="0"/>
                <a:ea typeface="新細明體" charset="-120"/>
                <a:cs typeface="Times New Roman" panose="02020603050405020304" pitchFamily="18" charset="0"/>
              </a:rPr>
              <a:t>Ω </a:t>
            </a:r>
            <a:r>
              <a:rPr lang="en-US" altLang="zh-TW" sz="2000" dirty="0">
                <a:latin typeface="Times New Roman" panose="02020603050405020304" pitchFamily="18" charset="0"/>
                <a:cs typeface="Times New Roman" panose="02020603050405020304" pitchFamily="18" charset="0"/>
              </a:rPr>
              <a:t>until </a:t>
            </a:r>
            <a:r>
              <a:rPr lang="en-US" altLang="zh-TW" sz="2000" u="sng" dirty="0">
                <a:latin typeface="Times New Roman" panose="02020603050405020304" pitchFamily="18" charset="0"/>
                <a:cs typeface="Times New Roman" panose="02020603050405020304" pitchFamily="18" charset="0"/>
              </a:rPr>
              <a:t>at least 1 clear neighbor pixel is founded</a:t>
            </a:r>
          </a:p>
          <a:p>
            <a:pPr marL="457200" indent="-457200" algn="l">
              <a:spcAft>
                <a:spcPts val="600"/>
              </a:spcAft>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Output selected median pixel of </a:t>
            </a:r>
            <a:r>
              <a:rPr kumimoji="1" lang="el-GR" altLang="zh-TW" sz="2000" dirty="0">
                <a:latin typeface="Times New Roman" panose="02020603050405020304" pitchFamily="18" charset="0"/>
                <a:ea typeface="新細明體" charset="-120"/>
                <a:cs typeface="Times New Roman" panose="02020603050405020304" pitchFamily="18" charset="0"/>
              </a:rPr>
              <a:t>Ω</a:t>
            </a:r>
            <a:endParaRPr lang="en-US" altLang="zh-TW" sz="2000" dirty="0">
              <a:latin typeface="Times New Roman" panose="02020603050405020304" pitchFamily="18" charset="0"/>
              <a:cs typeface="Times New Roman" panose="02020603050405020304" pitchFamily="18" charset="0"/>
            </a:endParaRPr>
          </a:p>
        </p:txBody>
      </p:sp>
      <p:sp>
        <p:nvSpPr>
          <p:cNvPr id="10"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Works(4/9)</a:t>
            </a:r>
            <a:endParaRPr lang="zh-TW" altLang="en-US" sz="3200" dirty="0"/>
          </a:p>
        </p:txBody>
      </p:sp>
    </p:spTree>
    <p:extLst>
      <p:ext uri="{BB962C8B-B14F-4D97-AF65-F5344CB8AC3E}">
        <p14:creationId xmlns:p14="http://schemas.microsoft.com/office/powerpoint/2010/main" val="33102806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矩形: 圓角化對角角落 3">
            <a:extLst>
              <a:ext uri="{FF2B5EF4-FFF2-40B4-BE49-F238E27FC236}">
                <a16:creationId xmlns="" xmlns:a16="http://schemas.microsoft.com/office/drawing/2014/main" id="{B002DD40-C956-45DE-AB1F-11B2B7368D29}"/>
              </a:ext>
            </a:extLst>
          </p:cNvPr>
          <p:cNvSpPr/>
          <p:nvPr/>
        </p:nvSpPr>
        <p:spPr bwMode="auto">
          <a:xfrm>
            <a:off x="683573" y="3141015"/>
            <a:ext cx="1296000" cy="864000"/>
          </a:xfrm>
          <a:prstGeom prst="round2Diag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Input pixel</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sp>
        <p:nvSpPr>
          <p:cNvPr id="5" name="矩形 4">
            <a:extLst>
              <a:ext uri="{FF2B5EF4-FFF2-40B4-BE49-F238E27FC236}">
                <a16:creationId xmlns="" xmlns:a16="http://schemas.microsoft.com/office/drawing/2014/main" id="{5FB264C7-907F-495B-B202-57C6C6D0C8C7}"/>
              </a:ext>
            </a:extLst>
          </p:cNvPr>
          <p:cNvSpPr/>
          <p:nvPr/>
        </p:nvSpPr>
        <p:spPr bwMode="auto">
          <a:xfrm>
            <a:off x="683573"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SPN detection</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6" name="直線接點 5">
            <a:extLst>
              <a:ext uri="{FF2B5EF4-FFF2-40B4-BE49-F238E27FC236}">
                <a16:creationId xmlns="" xmlns:a16="http://schemas.microsoft.com/office/drawing/2014/main" id="{FE060706-2A71-4354-8A86-6CDB5B374AAF}"/>
              </a:ext>
            </a:extLst>
          </p:cNvPr>
          <p:cNvCxnSpPr>
            <a:cxnSpLocks/>
            <a:stCxn id="4" idx="1"/>
            <a:endCxn id="5" idx="0"/>
          </p:cNvCxnSpPr>
          <p:nvPr/>
        </p:nvCxnSpPr>
        <p:spPr bwMode="auto">
          <a:xfrm>
            <a:off x="1331573" y="4005015"/>
            <a:ext cx="0" cy="432144"/>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7" name="直線接點 6">
            <a:extLst>
              <a:ext uri="{FF2B5EF4-FFF2-40B4-BE49-F238E27FC236}">
                <a16:creationId xmlns="" xmlns:a16="http://schemas.microsoft.com/office/drawing/2014/main" id="{B380F8D6-DE4D-437A-9CF2-B3C172B92E38}"/>
              </a:ext>
            </a:extLst>
          </p:cNvPr>
          <p:cNvCxnSpPr>
            <a:cxnSpLocks/>
            <a:stCxn id="5" idx="2"/>
            <a:endCxn id="8" idx="0"/>
          </p:cNvCxnSpPr>
          <p:nvPr/>
        </p:nvCxnSpPr>
        <p:spPr bwMode="auto">
          <a:xfrm flipH="1">
            <a:off x="1331571" y="5301159"/>
            <a:ext cx="2" cy="576208"/>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sp>
        <p:nvSpPr>
          <p:cNvPr id="8" name="菱形 7">
            <a:extLst>
              <a:ext uri="{FF2B5EF4-FFF2-40B4-BE49-F238E27FC236}">
                <a16:creationId xmlns="" xmlns:a16="http://schemas.microsoft.com/office/drawing/2014/main" id="{57AC32C1-0139-4095-9D85-74BA2440319D}"/>
              </a:ext>
            </a:extLst>
          </p:cNvPr>
          <p:cNvSpPr/>
          <p:nvPr/>
        </p:nvSpPr>
        <p:spPr bwMode="auto">
          <a:xfrm>
            <a:off x="683573" y="5877367"/>
            <a:ext cx="1295995" cy="864001"/>
          </a:xfrm>
          <a:prstGeom prst="diamond">
            <a:avLst/>
          </a:prstGeom>
          <a:solidFill>
            <a:schemeClr val="bg1">
              <a:lumMod val="85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0/1?</a:t>
            </a:r>
            <a:endParaRPr kumimoji="1" lang="zh-TW" altLang="en-US" dirty="0">
              <a:latin typeface="Times New Roman" panose="02020603050405020304" pitchFamily="18" charset="0"/>
              <a:ea typeface="新細明體" charset="-120"/>
              <a:cs typeface="Times New Roman" panose="02020603050405020304" pitchFamily="18" charset="0"/>
            </a:endParaRPr>
          </a:p>
        </p:txBody>
      </p:sp>
      <p:sp>
        <p:nvSpPr>
          <p:cNvPr id="9" name="矩形: 圓角化對角角落 8">
            <a:extLst>
              <a:ext uri="{FF2B5EF4-FFF2-40B4-BE49-F238E27FC236}">
                <a16:creationId xmlns="" xmlns:a16="http://schemas.microsoft.com/office/drawing/2014/main" id="{997D4DBB-AB33-46D9-A021-33E681CC1DAF}"/>
              </a:ext>
            </a:extLst>
          </p:cNvPr>
          <p:cNvSpPr/>
          <p:nvPr/>
        </p:nvSpPr>
        <p:spPr bwMode="auto">
          <a:xfrm>
            <a:off x="4470962" y="5877367"/>
            <a:ext cx="1296000" cy="864000"/>
          </a:xfrm>
          <a:prstGeom prst="round2Diag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Output pixel</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sp>
        <p:nvSpPr>
          <p:cNvPr id="10" name="文字方塊 9">
            <a:extLst>
              <a:ext uri="{FF2B5EF4-FFF2-40B4-BE49-F238E27FC236}">
                <a16:creationId xmlns="" xmlns:a16="http://schemas.microsoft.com/office/drawing/2014/main" id="{42232241-DF19-4BCB-B0AA-BA417D12EF5B}"/>
              </a:ext>
            </a:extLst>
          </p:cNvPr>
          <p:cNvSpPr txBox="1"/>
          <p:nvPr/>
        </p:nvSpPr>
        <p:spPr>
          <a:xfrm>
            <a:off x="2627784" y="1619955"/>
            <a:ext cx="468127"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1</a:t>
            </a:r>
            <a:endParaRPr lang="zh-TW" altLang="en-US" sz="1600" dirty="0"/>
          </a:p>
        </p:txBody>
      </p:sp>
      <p:sp>
        <p:nvSpPr>
          <p:cNvPr id="11" name="菱形 10">
            <a:extLst>
              <a:ext uri="{FF2B5EF4-FFF2-40B4-BE49-F238E27FC236}">
                <a16:creationId xmlns="" xmlns:a16="http://schemas.microsoft.com/office/drawing/2014/main" id="{438C2CB8-EBF2-4AAE-9B9D-A9121C33C2A3}"/>
              </a:ext>
            </a:extLst>
          </p:cNvPr>
          <p:cNvSpPr/>
          <p:nvPr/>
        </p:nvSpPr>
        <p:spPr bwMode="auto">
          <a:xfrm>
            <a:off x="3505468" y="1556792"/>
            <a:ext cx="3226988" cy="803435"/>
          </a:xfrm>
          <a:prstGeom prst="diamond">
            <a:avLst/>
          </a:prstGeom>
          <a:solidFill>
            <a:schemeClr val="bg2">
              <a:lumMod val="20000"/>
              <a:lumOff val="80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600" dirty="0">
              <a:latin typeface="Times New Roman" panose="02020603050405020304" pitchFamily="18" charset="0"/>
              <a:ea typeface="新細明體" charset="-120"/>
              <a:cs typeface="Times New Roman" panose="02020603050405020304" pitchFamily="18" charset="0"/>
            </a:endParaRPr>
          </a:p>
        </p:txBody>
      </p:sp>
      <p:cxnSp>
        <p:nvCxnSpPr>
          <p:cNvPr id="12" name="直線接點 11">
            <a:extLst>
              <a:ext uri="{FF2B5EF4-FFF2-40B4-BE49-F238E27FC236}">
                <a16:creationId xmlns="" xmlns:a16="http://schemas.microsoft.com/office/drawing/2014/main" id="{648DC05A-C3E8-40B4-93C7-8E37F267CFA9}"/>
              </a:ext>
            </a:extLst>
          </p:cNvPr>
          <p:cNvCxnSpPr>
            <a:cxnSpLocks/>
            <a:stCxn id="8" idx="3"/>
            <a:endCxn id="9" idx="2"/>
          </p:cNvCxnSpPr>
          <p:nvPr/>
        </p:nvCxnSpPr>
        <p:spPr bwMode="auto">
          <a:xfrm flipV="1">
            <a:off x="1979568" y="6309367"/>
            <a:ext cx="2491394" cy="1"/>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13" name="接點: 肘形 12">
            <a:extLst>
              <a:ext uri="{FF2B5EF4-FFF2-40B4-BE49-F238E27FC236}">
                <a16:creationId xmlns="" xmlns:a16="http://schemas.microsoft.com/office/drawing/2014/main" id="{675A2926-520D-46DB-9188-31EA58ADA8D4}"/>
              </a:ext>
            </a:extLst>
          </p:cNvPr>
          <p:cNvCxnSpPr>
            <a:cxnSpLocks/>
            <a:stCxn id="8" idx="3"/>
            <a:endCxn id="11" idx="1"/>
          </p:cNvCxnSpPr>
          <p:nvPr/>
        </p:nvCxnSpPr>
        <p:spPr bwMode="auto">
          <a:xfrm flipV="1">
            <a:off x="1979568" y="1958510"/>
            <a:ext cx="1525900" cy="4350858"/>
          </a:xfrm>
          <a:prstGeom prst="bentConnector3">
            <a:avLst>
              <a:gd name="adj1" fmla="val 21095"/>
            </a:avLst>
          </a:prstGeom>
          <a:solidFill>
            <a:schemeClr val="accent1"/>
          </a:solidFill>
          <a:ln w="3175" cap="flat" cmpd="sng" algn="ctr">
            <a:solidFill>
              <a:schemeClr val="tx1"/>
            </a:solidFill>
            <a:prstDash val="solid"/>
            <a:round/>
            <a:headEnd type="none" w="med" len="med"/>
            <a:tailEnd type="triangle"/>
          </a:ln>
          <a:effectLst/>
        </p:spPr>
      </p:cxnSp>
      <p:sp>
        <p:nvSpPr>
          <p:cNvPr id="14" name="文字方塊 13">
            <a:extLst>
              <a:ext uri="{FF2B5EF4-FFF2-40B4-BE49-F238E27FC236}">
                <a16:creationId xmlns="" xmlns:a16="http://schemas.microsoft.com/office/drawing/2014/main" id="{669D6239-7BEE-401D-96A9-451892CD177E}"/>
              </a:ext>
            </a:extLst>
          </p:cNvPr>
          <p:cNvSpPr txBox="1"/>
          <p:nvPr/>
        </p:nvSpPr>
        <p:spPr>
          <a:xfrm>
            <a:off x="2627784" y="5961851"/>
            <a:ext cx="468127"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0</a:t>
            </a:r>
            <a:endParaRPr lang="zh-TW" altLang="en-US" sz="1600" dirty="0"/>
          </a:p>
        </p:txBody>
      </p:sp>
      <p:sp>
        <p:nvSpPr>
          <p:cNvPr id="15" name="矩形 14">
            <a:extLst>
              <a:ext uri="{FF2B5EF4-FFF2-40B4-BE49-F238E27FC236}">
                <a16:creationId xmlns="" xmlns:a16="http://schemas.microsoft.com/office/drawing/2014/main" id="{7CD132EF-A8CA-41EB-94FB-AF1829C0B961}"/>
              </a:ext>
            </a:extLst>
          </p:cNvPr>
          <p:cNvSpPr/>
          <p:nvPr/>
        </p:nvSpPr>
        <p:spPr bwMode="auto">
          <a:xfrm>
            <a:off x="2692215"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solidFill>
                <a:latin typeface="Times New Roman" panose="02020603050405020304" pitchFamily="18" charset="0"/>
                <a:ea typeface="新細明體" charset="-120"/>
                <a:cs typeface="Times New Roman" panose="02020603050405020304" pitchFamily="18" charset="0"/>
              </a:rPr>
              <a:t>Weighted median of window 3 × 3</a:t>
            </a:r>
            <a:endParaRPr kumimoji="1" lang="zh-TW" altLang="en-US" sz="1600" dirty="0">
              <a:solidFill>
                <a:schemeClr val="bg1"/>
              </a:solidFill>
              <a:latin typeface="Times New Roman" panose="02020603050405020304" pitchFamily="18" charset="0"/>
              <a:ea typeface="新細明體" charset="-120"/>
              <a:cs typeface="Times New Roman" panose="02020603050405020304" pitchFamily="18" charset="0"/>
            </a:endParaRPr>
          </a:p>
        </p:txBody>
      </p:sp>
      <p:sp>
        <p:nvSpPr>
          <p:cNvPr id="17" name="矩形 16">
            <a:extLst>
              <a:ext uri="{FF2B5EF4-FFF2-40B4-BE49-F238E27FC236}">
                <a16:creationId xmlns="" xmlns:a16="http://schemas.microsoft.com/office/drawing/2014/main" id="{3414F159-AB11-4553-8128-2F0719A7BCC8}"/>
              </a:ext>
            </a:extLst>
          </p:cNvPr>
          <p:cNvSpPr/>
          <p:nvPr/>
        </p:nvSpPr>
        <p:spPr bwMode="auto">
          <a:xfrm>
            <a:off x="7380456"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Selected median calculation</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18" name="接點: 肘形 17">
            <a:extLst>
              <a:ext uri="{FF2B5EF4-FFF2-40B4-BE49-F238E27FC236}">
                <a16:creationId xmlns="" xmlns:a16="http://schemas.microsoft.com/office/drawing/2014/main" id="{9AD89B87-B170-4895-BF85-4CF215BBF217}"/>
              </a:ext>
            </a:extLst>
          </p:cNvPr>
          <p:cNvCxnSpPr>
            <a:cxnSpLocks/>
            <a:stCxn id="52" idx="2"/>
            <a:endCxn id="9" idx="0"/>
          </p:cNvCxnSpPr>
          <p:nvPr/>
        </p:nvCxnSpPr>
        <p:spPr bwMode="auto">
          <a:xfrm rot="5400000">
            <a:off x="5493491" y="5574601"/>
            <a:ext cx="1008237" cy="461294"/>
          </a:xfrm>
          <a:prstGeom prst="bentConnector2">
            <a:avLst/>
          </a:prstGeom>
          <a:solidFill>
            <a:schemeClr val="accent1"/>
          </a:solidFill>
          <a:ln w="3175" cap="flat" cmpd="sng" algn="ctr">
            <a:solidFill>
              <a:schemeClr val="tx1"/>
            </a:solidFill>
            <a:prstDash val="solid"/>
            <a:round/>
            <a:headEnd type="none" w="med" len="med"/>
            <a:tailEnd type="triangle"/>
          </a:ln>
          <a:effectLst/>
        </p:spPr>
      </p:cxnSp>
      <p:sp>
        <p:nvSpPr>
          <p:cNvPr id="19" name="文字方塊 18">
            <a:extLst>
              <a:ext uri="{FF2B5EF4-FFF2-40B4-BE49-F238E27FC236}">
                <a16:creationId xmlns="" xmlns:a16="http://schemas.microsoft.com/office/drawing/2014/main" id="{25A7944D-F4B3-4A63-83D8-21153B65D5AC}"/>
              </a:ext>
            </a:extLst>
          </p:cNvPr>
          <p:cNvSpPr txBox="1"/>
          <p:nvPr/>
        </p:nvSpPr>
        <p:spPr>
          <a:xfrm>
            <a:off x="3707904" y="4242574"/>
            <a:ext cx="731464"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Yes</a:t>
            </a:r>
            <a:endParaRPr lang="zh-TW" altLang="en-US" sz="1600" dirty="0"/>
          </a:p>
        </p:txBody>
      </p:sp>
      <p:sp>
        <p:nvSpPr>
          <p:cNvPr id="20" name="文字方塊 19">
            <a:extLst>
              <a:ext uri="{FF2B5EF4-FFF2-40B4-BE49-F238E27FC236}">
                <a16:creationId xmlns="" xmlns:a16="http://schemas.microsoft.com/office/drawing/2014/main" id="{F89C7BF4-BAA1-4F49-AAE2-76D6ECA458EA}"/>
              </a:ext>
            </a:extLst>
          </p:cNvPr>
          <p:cNvSpPr txBox="1"/>
          <p:nvPr/>
        </p:nvSpPr>
        <p:spPr>
          <a:xfrm>
            <a:off x="3851843" y="1794302"/>
            <a:ext cx="2571054"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Window </a:t>
            </a:r>
            <a:r>
              <a:rPr kumimoji="1" lang="el-GR" altLang="zh-TW" sz="1600" dirty="0">
                <a:latin typeface="Times New Roman" panose="02020603050405020304" pitchFamily="18" charset="0"/>
                <a:ea typeface="新細明體" charset="-120"/>
                <a:cs typeface="Times New Roman" panose="02020603050405020304" pitchFamily="18" charset="0"/>
              </a:rPr>
              <a:t>Ω</a:t>
            </a:r>
            <a:r>
              <a:rPr kumimoji="1" lang="en-US" altLang="zh-TW" sz="1600" dirty="0">
                <a:latin typeface="Times New Roman" panose="02020603050405020304" pitchFamily="18" charset="0"/>
                <a:ea typeface="新細明體" charset="-120"/>
                <a:cs typeface="Times New Roman" panose="02020603050405020304" pitchFamily="18" charset="0"/>
              </a:rPr>
              <a:t> has clear pixels?</a:t>
            </a:r>
          </a:p>
        </p:txBody>
      </p:sp>
      <p:sp>
        <p:nvSpPr>
          <p:cNvPr id="21" name="文字方塊 20">
            <a:extLst>
              <a:ext uri="{FF2B5EF4-FFF2-40B4-BE49-F238E27FC236}">
                <a16:creationId xmlns="" xmlns:a16="http://schemas.microsoft.com/office/drawing/2014/main" id="{438DD336-68A1-43B9-8691-D25A4922B58F}"/>
              </a:ext>
            </a:extLst>
          </p:cNvPr>
          <p:cNvSpPr txBox="1"/>
          <p:nvPr/>
        </p:nvSpPr>
        <p:spPr>
          <a:xfrm>
            <a:off x="5784752" y="3229772"/>
            <a:ext cx="731464" cy="338554"/>
          </a:xfrm>
          <a:prstGeom prst="rect">
            <a:avLst/>
          </a:prstGeom>
          <a:noFill/>
        </p:spPr>
        <p:txBody>
          <a:bodyPr wrap="square">
            <a:spAutoFit/>
          </a:bodyPr>
          <a:lstStyle/>
          <a:p>
            <a:r>
              <a:rPr kumimoji="1" lang="en-US" altLang="zh-TW" sz="1600" dirty="0">
                <a:latin typeface="Times New Roman" panose="02020603050405020304" pitchFamily="18" charset="0"/>
                <a:ea typeface="新細明體" charset="-120"/>
                <a:cs typeface="Times New Roman" panose="02020603050405020304" pitchFamily="18" charset="0"/>
              </a:rPr>
              <a:t>No</a:t>
            </a:r>
            <a:endParaRPr lang="zh-TW" altLang="en-US" sz="1600" dirty="0"/>
          </a:p>
        </p:txBody>
      </p:sp>
      <p:sp>
        <p:nvSpPr>
          <p:cNvPr id="23" name="菱形 22">
            <a:extLst>
              <a:ext uri="{FF2B5EF4-FFF2-40B4-BE49-F238E27FC236}">
                <a16:creationId xmlns="" xmlns:a16="http://schemas.microsoft.com/office/drawing/2014/main" id="{F7B81866-5C79-46B0-B63C-AF2CB256F473}"/>
              </a:ext>
            </a:extLst>
          </p:cNvPr>
          <p:cNvSpPr/>
          <p:nvPr/>
        </p:nvSpPr>
        <p:spPr bwMode="auto">
          <a:xfrm>
            <a:off x="4470962" y="3141014"/>
            <a:ext cx="1295995" cy="864001"/>
          </a:xfrm>
          <a:prstGeom prst="diamond">
            <a:avLst/>
          </a:prstGeom>
          <a:solidFill>
            <a:schemeClr val="bg1">
              <a:lumMod val="85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dirty="0">
              <a:latin typeface="Times New Roman" panose="02020603050405020304" pitchFamily="18" charset="0"/>
              <a:ea typeface="新細明體" charset="-120"/>
              <a:cs typeface="Times New Roman" panose="02020603050405020304" pitchFamily="18" charset="0"/>
            </a:endParaRPr>
          </a:p>
        </p:txBody>
      </p:sp>
      <p:sp>
        <p:nvSpPr>
          <p:cNvPr id="24" name="文字方塊 23">
            <a:extLst>
              <a:ext uri="{FF2B5EF4-FFF2-40B4-BE49-F238E27FC236}">
                <a16:creationId xmlns="" xmlns:a16="http://schemas.microsoft.com/office/drawing/2014/main" id="{D784CB6B-06E2-430A-B273-000A67885ABA}"/>
              </a:ext>
            </a:extLst>
          </p:cNvPr>
          <p:cNvSpPr txBox="1"/>
          <p:nvPr/>
        </p:nvSpPr>
        <p:spPr>
          <a:xfrm>
            <a:off x="4693563" y="3245809"/>
            <a:ext cx="850797" cy="58477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l-GR" altLang="zh-TW" sz="1600" dirty="0">
                <a:latin typeface="Times New Roman" panose="02020603050405020304" pitchFamily="18" charset="0"/>
                <a:ea typeface="新細明體" charset="-120"/>
                <a:cs typeface="Times New Roman" panose="02020603050405020304" pitchFamily="18" charset="0"/>
              </a:rPr>
              <a:t>Ω</a:t>
            </a:r>
            <a:r>
              <a:rPr kumimoji="1" lang="en-US" altLang="zh-TW" sz="1600" dirty="0">
                <a:latin typeface="Times New Roman" panose="02020603050405020304" pitchFamily="18" charset="0"/>
                <a:ea typeface="新細明體" charset="-120"/>
                <a:cs typeface="Times New Roman" panose="02020603050405020304" pitchFamily="18"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7 × 7?</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cxnSp>
        <p:nvCxnSpPr>
          <p:cNvPr id="26" name="接點: 肘形 25">
            <a:extLst>
              <a:ext uri="{FF2B5EF4-FFF2-40B4-BE49-F238E27FC236}">
                <a16:creationId xmlns="" xmlns:a16="http://schemas.microsoft.com/office/drawing/2014/main" id="{B857215B-9E73-4CCD-A63E-F81386717A12}"/>
              </a:ext>
            </a:extLst>
          </p:cNvPr>
          <p:cNvCxnSpPr>
            <a:cxnSpLocks/>
            <a:stCxn id="11" idx="3"/>
            <a:endCxn id="17" idx="0"/>
          </p:cNvCxnSpPr>
          <p:nvPr/>
        </p:nvCxnSpPr>
        <p:spPr bwMode="auto">
          <a:xfrm>
            <a:off x="6732456" y="1958510"/>
            <a:ext cx="1296000" cy="2478649"/>
          </a:xfrm>
          <a:prstGeom prst="bentConnector2">
            <a:avLst/>
          </a:prstGeom>
          <a:solidFill>
            <a:schemeClr val="accent1"/>
          </a:solidFill>
          <a:ln w="3175" cap="flat" cmpd="sng" algn="ctr">
            <a:solidFill>
              <a:schemeClr val="tx1"/>
            </a:solidFill>
            <a:prstDash val="solid"/>
            <a:round/>
            <a:headEnd type="none" w="med" len="med"/>
            <a:tailEnd type="triangle"/>
          </a:ln>
          <a:effectLst/>
        </p:spPr>
      </p:cxnSp>
      <p:cxnSp>
        <p:nvCxnSpPr>
          <p:cNvPr id="28" name="接點: 肘形 27">
            <a:extLst>
              <a:ext uri="{FF2B5EF4-FFF2-40B4-BE49-F238E27FC236}">
                <a16:creationId xmlns="" xmlns:a16="http://schemas.microsoft.com/office/drawing/2014/main" id="{B0434108-CB53-487B-AB03-20BDC61B01B6}"/>
              </a:ext>
            </a:extLst>
          </p:cNvPr>
          <p:cNvCxnSpPr>
            <a:cxnSpLocks/>
            <a:stCxn id="11" idx="3"/>
            <a:endCxn id="23" idx="3"/>
          </p:cNvCxnSpPr>
          <p:nvPr/>
        </p:nvCxnSpPr>
        <p:spPr bwMode="auto">
          <a:xfrm flipH="1">
            <a:off x="5766957" y="1958510"/>
            <a:ext cx="965499" cy="1614505"/>
          </a:xfrm>
          <a:prstGeom prst="bentConnector3">
            <a:avLst>
              <a:gd name="adj1" fmla="val -23677"/>
            </a:avLst>
          </a:prstGeom>
          <a:solidFill>
            <a:schemeClr val="accent1"/>
          </a:solidFill>
          <a:ln w="3175" cap="flat" cmpd="sng" algn="ctr">
            <a:solidFill>
              <a:schemeClr val="tx1"/>
            </a:solidFill>
            <a:prstDash val="solid"/>
            <a:round/>
            <a:headEnd type="none" w="med" len="med"/>
            <a:tailEnd type="triangle"/>
          </a:ln>
          <a:effectLst/>
        </p:spPr>
      </p:cxnSp>
      <p:sp>
        <p:nvSpPr>
          <p:cNvPr id="29" name="矩形 28">
            <a:extLst>
              <a:ext uri="{FF2B5EF4-FFF2-40B4-BE49-F238E27FC236}">
                <a16:creationId xmlns="" xmlns:a16="http://schemas.microsoft.com/office/drawing/2014/main" id="{A480E392-5271-4BC0-9070-27AB4CF0719B}"/>
              </a:ext>
            </a:extLst>
          </p:cNvPr>
          <p:cNvSpPr/>
          <p:nvPr/>
        </p:nvSpPr>
        <p:spPr bwMode="auto">
          <a:xfrm>
            <a:off x="2699936" y="3141015"/>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Increase size of </a:t>
            </a:r>
            <a:r>
              <a:rPr kumimoji="1" lang="el-GR"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Ω</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30" name="直線接點 29">
            <a:extLst>
              <a:ext uri="{FF2B5EF4-FFF2-40B4-BE49-F238E27FC236}">
                <a16:creationId xmlns="" xmlns:a16="http://schemas.microsoft.com/office/drawing/2014/main" id="{0757CA53-C2E1-4673-B40A-E19CB466D857}"/>
              </a:ext>
            </a:extLst>
          </p:cNvPr>
          <p:cNvCxnSpPr>
            <a:cxnSpLocks/>
            <a:stCxn id="23" idx="1"/>
            <a:endCxn id="29" idx="3"/>
          </p:cNvCxnSpPr>
          <p:nvPr/>
        </p:nvCxnSpPr>
        <p:spPr bwMode="auto">
          <a:xfrm flipH="1">
            <a:off x="3995936" y="3573015"/>
            <a:ext cx="475026" cy="0"/>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31" name="接點: 肘形 30">
            <a:extLst>
              <a:ext uri="{FF2B5EF4-FFF2-40B4-BE49-F238E27FC236}">
                <a16:creationId xmlns="" xmlns:a16="http://schemas.microsoft.com/office/drawing/2014/main" id="{99E1BE29-01A5-454A-BEF2-9E495582448B}"/>
              </a:ext>
            </a:extLst>
          </p:cNvPr>
          <p:cNvCxnSpPr>
            <a:cxnSpLocks/>
            <a:stCxn id="29" idx="0"/>
            <a:endCxn id="11" idx="2"/>
          </p:cNvCxnSpPr>
          <p:nvPr/>
        </p:nvCxnSpPr>
        <p:spPr bwMode="auto">
          <a:xfrm rot="5400000" flipH="1" flipV="1">
            <a:off x="3843055" y="1865108"/>
            <a:ext cx="780788" cy="1771026"/>
          </a:xfrm>
          <a:prstGeom prst="bentConnector3">
            <a:avLst>
              <a:gd name="adj1" fmla="val 40356"/>
            </a:avLst>
          </a:prstGeom>
          <a:solidFill>
            <a:schemeClr val="accent1"/>
          </a:solidFill>
          <a:ln w="3175" cap="flat" cmpd="sng" algn="ctr">
            <a:solidFill>
              <a:schemeClr val="tx1"/>
            </a:solidFill>
            <a:prstDash val="solid"/>
            <a:round/>
            <a:headEnd type="none" w="med" len="med"/>
            <a:tailEnd type="triangle"/>
          </a:ln>
          <a:effectLst/>
        </p:spPr>
      </p:cxnSp>
      <p:sp>
        <p:nvSpPr>
          <p:cNvPr id="32" name="文字方塊 31">
            <a:extLst>
              <a:ext uri="{FF2B5EF4-FFF2-40B4-BE49-F238E27FC236}">
                <a16:creationId xmlns="" xmlns:a16="http://schemas.microsoft.com/office/drawing/2014/main" id="{BF5C445D-7E62-4877-A4B7-BF4EB844068E}"/>
              </a:ext>
            </a:extLst>
          </p:cNvPr>
          <p:cNvSpPr txBox="1"/>
          <p:nvPr/>
        </p:nvSpPr>
        <p:spPr>
          <a:xfrm>
            <a:off x="3995936" y="3234462"/>
            <a:ext cx="731464" cy="338554"/>
          </a:xfrm>
          <a:prstGeom prst="rect">
            <a:avLst/>
          </a:prstGeom>
          <a:noFill/>
        </p:spPr>
        <p:txBody>
          <a:bodyPr wrap="square">
            <a:spAutoFit/>
          </a:bodyPr>
          <a:lstStyle/>
          <a:p>
            <a:r>
              <a:rPr kumimoji="1" lang="en-US" altLang="zh-TW" sz="1600" dirty="0">
                <a:latin typeface="Times New Roman" panose="02020603050405020304" pitchFamily="18" charset="0"/>
                <a:ea typeface="新細明體" charset="-120"/>
                <a:cs typeface="Times New Roman" panose="02020603050405020304" pitchFamily="18" charset="0"/>
              </a:rPr>
              <a:t>No</a:t>
            </a:r>
            <a:endParaRPr lang="zh-TW" altLang="en-US" sz="1600" dirty="0"/>
          </a:p>
        </p:txBody>
      </p:sp>
      <p:cxnSp>
        <p:nvCxnSpPr>
          <p:cNvPr id="47" name="接點: 肘形 46">
            <a:extLst>
              <a:ext uri="{FF2B5EF4-FFF2-40B4-BE49-F238E27FC236}">
                <a16:creationId xmlns="" xmlns:a16="http://schemas.microsoft.com/office/drawing/2014/main" id="{37FF1E24-4C75-4E51-8027-1DCA9D5CAB9A}"/>
              </a:ext>
            </a:extLst>
          </p:cNvPr>
          <p:cNvCxnSpPr>
            <a:cxnSpLocks/>
            <a:stCxn id="23" idx="2"/>
          </p:cNvCxnSpPr>
          <p:nvPr/>
        </p:nvCxnSpPr>
        <p:spPr bwMode="auto">
          <a:xfrm rot="5400000">
            <a:off x="4250342" y="3742889"/>
            <a:ext cx="606492" cy="1130745"/>
          </a:xfrm>
          <a:prstGeom prst="bentConnector2">
            <a:avLst/>
          </a:prstGeom>
          <a:solidFill>
            <a:schemeClr val="accent1"/>
          </a:solidFill>
          <a:ln w="3175" cap="flat" cmpd="sng" algn="ctr">
            <a:solidFill>
              <a:schemeClr val="tx1"/>
            </a:solidFill>
            <a:prstDash val="solid"/>
            <a:round/>
            <a:headEnd type="none" w="med" len="med"/>
            <a:tailEnd type="triangle"/>
          </a:ln>
          <a:effectLst/>
        </p:spPr>
      </p:cxnSp>
      <p:sp>
        <p:nvSpPr>
          <p:cNvPr id="52" name="矩形 51">
            <a:extLst>
              <a:ext uri="{FF2B5EF4-FFF2-40B4-BE49-F238E27FC236}">
                <a16:creationId xmlns="" xmlns:a16="http://schemas.microsoft.com/office/drawing/2014/main" id="{951B884C-EBE6-4380-AD1F-C09E29FCE5A9}"/>
              </a:ext>
            </a:extLst>
          </p:cNvPr>
          <p:cNvSpPr/>
          <p:nvPr/>
        </p:nvSpPr>
        <p:spPr bwMode="auto">
          <a:xfrm>
            <a:off x="5580256" y="4437130"/>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solidFill>
                <a:latin typeface="Times New Roman" panose="02020603050405020304" pitchFamily="18" charset="0"/>
                <a:ea typeface="新細明體" charset="-120"/>
                <a:cs typeface="Times New Roman" panose="02020603050405020304" pitchFamily="18" charset="0"/>
              </a:rPr>
              <a:t>Fuzzy averaging estimation</a:t>
            </a:r>
            <a:endParaRPr kumimoji="1" lang="zh-TW" altLang="en-US" sz="1600" dirty="0">
              <a:solidFill>
                <a:schemeClr val="bg1"/>
              </a:solidFill>
              <a:latin typeface="Times New Roman" panose="02020603050405020304" pitchFamily="18" charset="0"/>
              <a:ea typeface="新細明體" charset="-120"/>
              <a:cs typeface="Times New Roman" panose="02020603050405020304" pitchFamily="18" charset="0"/>
            </a:endParaRPr>
          </a:p>
        </p:txBody>
      </p:sp>
      <p:cxnSp>
        <p:nvCxnSpPr>
          <p:cNvPr id="54" name="直線接點 53">
            <a:extLst>
              <a:ext uri="{FF2B5EF4-FFF2-40B4-BE49-F238E27FC236}">
                <a16:creationId xmlns="" xmlns:a16="http://schemas.microsoft.com/office/drawing/2014/main" id="{8EDD1E87-3AB5-40C2-B2EB-BDA658F00F8F}"/>
              </a:ext>
            </a:extLst>
          </p:cNvPr>
          <p:cNvCxnSpPr>
            <a:cxnSpLocks/>
            <a:stCxn id="15" idx="3"/>
            <a:endCxn id="52" idx="1"/>
          </p:cNvCxnSpPr>
          <p:nvPr/>
        </p:nvCxnSpPr>
        <p:spPr bwMode="auto">
          <a:xfrm flipV="1">
            <a:off x="3988215" y="4869130"/>
            <a:ext cx="1592041" cy="29"/>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61" name="直線接點 60">
            <a:extLst>
              <a:ext uri="{FF2B5EF4-FFF2-40B4-BE49-F238E27FC236}">
                <a16:creationId xmlns="" xmlns:a16="http://schemas.microsoft.com/office/drawing/2014/main" id="{1C950E92-A4F2-4E5D-8ED9-B8BD8782A1D2}"/>
              </a:ext>
            </a:extLst>
          </p:cNvPr>
          <p:cNvCxnSpPr>
            <a:cxnSpLocks/>
            <a:stCxn id="17" idx="1"/>
            <a:endCxn id="52" idx="3"/>
          </p:cNvCxnSpPr>
          <p:nvPr/>
        </p:nvCxnSpPr>
        <p:spPr bwMode="auto">
          <a:xfrm flipH="1" flipV="1">
            <a:off x="6876256" y="4869130"/>
            <a:ext cx="504200" cy="29"/>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sp>
        <p:nvSpPr>
          <p:cNvPr id="34" name="內容版面配置區 2"/>
          <p:cNvSpPr>
            <a:spLocks noGrp="1"/>
          </p:cNvSpPr>
          <p:nvPr>
            <p:ph idx="1"/>
          </p:nvPr>
        </p:nvSpPr>
        <p:spPr>
          <a:xfrm>
            <a:off x="179388" y="908054"/>
            <a:ext cx="8856662" cy="5318125"/>
          </a:xfrm>
        </p:spPr>
        <p:txBody>
          <a:bodyPr/>
          <a:lstStyle/>
          <a:p>
            <a:r>
              <a:rPr lang="en-US" altLang="zh-TW" dirty="0"/>
              <a:t>Noise adaptive fuzzy switching median filter (NAFSMF)</a:t>
            </a:r>
            <a:endParaRPr lang="en-US" altLang="zh-TW" dirty="0" smtClean="0"/>
          </a:p>
          <a:p>
            <a:pPr marL="0" indent="0">
              <a:buNone/>
            </a:pPr>
            <a:endParaRPr lang="zh-TW" altLang="en-US" dirty="0"/>
          </a:p>
        </p:txBody>
      </p:sp>
      <p:sp>
        <p:nvSpPr>
          <p:cNvPr id="36"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Works(5/9)</a:t>
            </a:r>
            <a:endParaRPr lang="zh-TW" altLang="en-US" sz="3200" dirty="0"/>
          </a:p>
        </p:txBody>
      </p:sp>
    </p:spTree>
    <p:extLst>
      <p:ext uri="{BB962C8B-B14F-4D97-AF65-F5344CB8AC3E}">
        <p14:creationId xmlns:p14="http://schemas.microsoft.com/office/powerpoint/2010/main" val="3890552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內容版面配置區 2"/>
          <p:cNvSpPr>
            <a:spLocks noGrp="1"/>
          </p:cNvSpPr>
          <p:nvPr>
            <p:ph idx="1"/>
          </p:nvPr>
        </p:nvSpPr>
        <p:spPr>
          <a:xfrm>
            <a:off x="179388" y="908054"/>
            <a:ext cx="8856662" cy="5318125"/>
          </a:xfrm>
        </p:spPr>
        <p:txBody>
          <a:bodyPr/>
          <a:lstStyle/>
          <a:p>
            <a:r>
              <a:rPr lang="en-US" altLang="zh-TW" dirty="0"/>
              <a:t>Noise adaptive fuzzy switching median filter (NAFSMF)</a:t>
            </a:r>
            <a:endParaRPr lang="en-US" altLang="zh-TW"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文字方塊 2">
            <a:extLst>
              <a:ext uri="{FF2B5EF4-FFF2-40B4-BE49-F238E27FC236}">
                <a16:creationId xmlns="" xmlns:a16="http://schemas.microsoft.com/office/drawing/2014/main" id="{EFB61169-8934-4573-BF3C-8BA09649B8AE}"/>
              </a:ext>
            </a:extLst>
          </p:cNvPr>
          <p:cNvSpPr txBox="1"/>
          <p:nvPr/>
        </p:nvSpPr>
        <p:spPr>
          <a:xfrm>
            <a:off x="431540" y="1562303"/>
            <a:ext cx="7164796" cy="3954929"/>
          </a:xfrm>
          <a:prstGeom prst="rect">
            <a:avLst/>
          </a:prstGeom>
          <a:noFill/>
        </p:spPr>
        <p:txBody>
          <a:bodyPr wrap="square">
            <a:spAutoFit/>
          </a:bodyPr>
          <a:lstStyle/>
          <a:p>
            <a:pPr algn="l">
              <a:spcAft>
                <a:spcPts val="600"/>
              </a:spcAft>
            </a:pPr>
            <a:r>
              <a:rPr lang="en-US" altLang="zh-TW" sz="2400" b="1" i="1" dirty="0">
                <a:latin typeface="Times New Roman" panose="02020603050405020304" pitchFamily="18" charset="0"/>
                <a:cs typeface="Times New Roman" panose="02020603050405020304" pitchFamily="18" charset="0"/>
              </a:rPr>
              <a:t>Weighted median of window 3 </a:t>
            </a:r>
            <a:r>
              <a:rPr lang="en-US" altLang="zh-TW" sz="2400" b="1" dirty="0">
                <a:latin typeface="Times New Roman" panose="02020603050405020304" pitchFamily="18" charset="0"/>
                <a:cs typeface="Times New Roman" panose="02020603050405020304" pitchFamily="18" charset="0"/>
              </a:rPr>
              <a:t>×</a:t>
            </a:r>
            <a:r>
              <a:rPr lang="en-US" altLang="zh-TW" sz="2400" b="1" i="1" dirty="0">
                <a:latin typeface="Times New Roman" panose="02020603050405020304" pitchFamily="18" charset="0"/>
                <a:cs typeface="Times New Roman" panose="02020603050405020304" pitchFamily="18" charset="0"/>
              </a:rPr>
              <a:t> 3</a:t>
            </a: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marL="342900" indent="-342900" algn="l">
              <a:spcAft>
                <a:spcPts val="600"/>
              </a:spcAft>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Select the above </a:t>
            </a:r>
            <a:r>
              <a:rPr lang="en-US" altLang="zh-TW" sz="2400" dirty="0">
                <a:solidFill>
                  <a:srgbClr val="FFC000"/>
                </a:solidFill>
                <a:latin typeface="Times New Roman" panose="02020603050405020304" pitchFamily="18" charset="0"/>
                <a:cs typeface="Times New Roman" panose="02020603050405020304" pitchFamily="18" charset="0"/>
              </a:rPr>
              <a:t>white pixels and calculate the median value</a:t>
            </a:r>
            <a:r>
              <a:rPr lang="en-US" altLang="zh-TW" sz="2400" dirty="0">
                <a:latin typeface="Times New Roman" panose="02020603050405020304" pitchFamily="18" charset="0"/>
                <a:cs typeface="Times New Roman" panose="02020603050405020304" pitchFamily="18" charset="0"/>
              </a:rPr>
              <a:t> to be output pixel</a:t>
            </a:r>
          </a:p>
        </p:txBody>
      </p:sp>
      <p:grpSp>
        <p:nvGrpSpPr>
          <p:cNvPr id="55" name="群組 54">
            <a:extLst>
              <a:ext uri="{FF2B5EF4-FFF2-40B4-BE49-F238E27FC236}">
                <a16:creationId xmlns="" xmlns:a16="http://schemas.microsoft.com/office/drawing/2014/main" id="{93F4C48A-9ED8-4F38-A025-B8DA408171A8}"/>
              </a:ext>
            </a:extLst>
          </p:cNvPr>
          <p:cNvGrpSpPr/>
          <p:nvPr/>
        </p:nvGrpSpPr>
        <p:grpSpPr>
          <a:xfrm>
            <a:off x="539552" y="2389822"/>
            <a:ext cx="2015832" cy="2052801"/>
            <a:chOff x="10564203" y="720729"/>
            <a:chExt cx="2015832" cy="2052801"/>
          </a:xfrm>
        </p:grpSpPr>
        <p:sp>
          <p:nvSpPr>
            <p:cNvPr id="56" name="Rectangle 30">
              <a:extLst>
                <a:ext uri="{FF2B5EF4-FFF2-40B4-BE49-F238E27FC236}">
                  <a16:creationId xmlns="" xmlns:a16="http://schemas.microsoft.com/office/drawing/2014/main" id="{19B19B1B-8CCA-4A0B-858A-E51D68EC9BC0}"/>
                </a:ext>
              </a:extLst>
            </p:cNvPr>
            <p:cNvSpPr>
              <a:spLocks noChangeArrowheads="1"/>
            </p:cNvSpPr>
            <p:nvPr/>
          </p:nvSpPr>
          <p:spPr bwMode="auto">
            <a:xfrm>
              <a:off x="11907603" y="721157"/>
              <a:ext cx="671220" cy="683849"/>
            </a:xfrm>
            <a:prstGeom prst="rect">
              <a:avLst/>
            </a:prstGeom>
            <a:solidFill>
              <a:schemeClr val="tx1">
                <a:lumMod val="65000"/>
                <a:lumOff val="35000"/>
              </a:schemeClr>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57" name="Rectangle 30">
              <a:extLst>
                <a:ext uri="{FF2B5EF4-FFF2-40B4-BE49-F238E27FC236}">
                  <a16:creationId xmlns="" xmlns:a16="http://schemas.microsoft.com/office/drawing/2014/main" id="{F888D894-6F9F-43D7-B75A-E67479C63CC7}"/>
                </a:ext>
              </a:extLst>
            </p:cNvPr>
            <p:cNvSpPr>
              <a:spLocks noChangeArrowheads="1"/>
            </p:cNvSpPr>
            <p:nvPr/>
          </p:nvSpPr>
          <p:spPr bwMode="auto">
            <a:xfrm>
              <a:off x="11236383" y="720729"/>
              <a:ext cx="671220" cy="683849"/>
            </a:xfrm>
            <a:prstGeom prst="rect">
              <a:avLst/>
            </a:prstGeom>
            <a:solidFill>
              <a:schemeClr val="tx1">
                <a:lumMod val="65000"/>
                <a:lumOff val="35000"/>
              </a:schemeClr>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58" name="Rectangle 30">
              <a:extLst>
                <a:ext uri="{FF2B5EF4-FFF2-40B4-BE49-F238E27FC236}">
                  <a16:creationId xmlns="" xmlns:a16="http://schemas.microsoft.com/office/drawing/2014/main" id="{822B5B30-BE54-47FC-9239-C05C6620B28C}"/>
                </a:ext>
              </a:extLst>
            </p:cNvPr>
            <p:cNvSpPr>
              <a:spLocks noChangeArrowheads="1"/>
            </p:cNvSpPr>
            <p:nvPr/>
          </p:nvSpPr>
          <p:spPr bwMode="auto">
            <a:xfrm>
              <a:off x="10564203" y="720729"/>
              <a:ext cx="671220" cy="683849"/>
            </a:xfrm>
            <a:prstGeom prst="rect">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59" name="Rectangle 30">
              <a:extLst>
                <a:ext uri="{FF2B5EF4-FFF2-40B4-BE49-F238E27FC236}">
                  <a16:creationId xmlns="" xmlns:a16="http://schemas.microsoft.com/office/drawing/2014/main" id="{5626E39D-F0D9-4C3C-A73C-6DBAD049CE4E}"/>
                </a:ext>
              </a:extLst>
            </p:cNvPr>
            <p:cNvSpPr>
              <a:spLocks noChangeArrowheads="1"/>
            </p:cNvSpPr>
            <p:nvPr/>
          </p:nvSpPr>
          <p:spPr bwMode="auto">
            <a:xfrm>
              <a:off x="11908815" y="1405006"/>
              <a:ext cx="671220" cy="683849"/>
            </a:xfrm>
            <a:prstGeom prst="rect">
              <a:avLst/>
            </a:prstGeom>
            <a:solidFill>
              <a:schemeClr val="tx1">
                <a:lumMod val="65000"/>
                <a:lumOff val="35000"/>
              </a:schemeClr>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dirty="0"/>
            </a:p>
          </p:txBody>
        </p:sp>
        <p:sp>
          <p:nvSpPr>
            <p:cNvPr id="60" name="Rectangle 30">
              <a:extLst>
                <a:ext uri="{FF2B5EF4-FFF2-40B4-BE49-F238E27FC236}">
                  <a16:creationId xmlns="" xmlns:a16="http://schemas.microsoft.com/office/drawing/2014/main" id="{587D7768-93CC-4E7F-98C4-B97A9B00AFC4}"/>
                </a:ext>
              </a:extLst>
            </p:cNvPr>
            <p:cNvSpPr>
              <a:spLocks noChangeArrowheads="1"/>
            </p:cNvSpPr>
            <p:nvPr/>
          </p:nvSpPr>
          <p:spPr bwMode="auto">
            <a:xfrm>
              <a:off x="10565415" y="1404578"/>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1" name="Rectangle 30">
              <a:extLst>
                <a:ext uri="{FF2B5EF4-FFF2-40B4-BE49-F238E27FC236}">
                  <a16:creationId xmlns="" xmlns:a16="http://schemas.microsoft.com/office/drawing/2014/main" id="{3EB3F8A1-4EC3-4451-A811-F9F0BD84FE01}"/>
                </a:ext>
              </a:extLst>
            </p:cNvPr>
            <p:cNvSpPr>
              <a:spLocks noChangeArrowheads="1"/>
            </p:cNvSpPr>
            <p:nvPr/>
          </p:nvSpPr>
          <p:spPr bwMode="auto">
            <a:xfrm>
              <a:off x="11907603" y="2089681"/>
              <a:ext cx="671220" cy="683849"/>
            </a:xfrm>
            <a:prstGeom prst="rect">
              <a:avLst/>
            </a:prstGeom>
            <a:solidFill>
              <a:schemeClr val="tx1">
                <a:lumMod val="65000"/>
                <a:lumOff val="35000"/>
              </a:schemeClr>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62" name="Rectangle 30">
              <a:extLst>
                <a:ext uri="{FF2B5EF4-FFF2-40B4-BE49-F238E27FC236}">
                  <a16:creationId xmlns="" xmlns:a16="http://schemas.microsoft.com/office/drawing/2014/main" id="{88BD5FFE-85B5-421B-BF95-0E7985C368B9}"/>
                </a:ext>
              </a:extLst>
            </p:cNvPr>
            <p:cNvSpPr>
              <a:spLocks noChangeArrowheads="1"/>
            </p:cNvSpPr>
            <p:nvPr/>
          </p:nvSpPr>
          <p:spPr bwMode="auto">
            <a:xfrm>
              <a:off x="11236383" y="2089253"/>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3" name="Rectangle 30">
              <a:extLst>
                <a:ext uri="{FF2B5EF4-FFF2-40B4-BE49-F238E27FC236}">
                  <a16:creationId xmlns="" xmlns:a16="http://schemas.microsoft.com/office/drawing/2014/main" id="{285B6940-B37B-4C6F-9736-EFDA711D8F4C}"/>
                </a:ext>
              </a:extLst>
            </p:cNvPr>
            <p:cNvSpPr>
              <a:spLocks noChangeArrowheads="1"/>
            </p:cNvSpPr>
            <p:nvPr/>
          </p:nvSpPr>
          <p:spPr bwMode="auto">
            <a:xfrm>
              <a:off x="10564203" y="2089253"/>
              <a:ext cx="671220" cy="683849"/>
            </a:xfrm>
            <a:prstGeom prst="rect">
              <a:avLst/>
            </a:pr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4" name="Rectangle 7">
              <a:extLst>
                <a:ext uri="{FF2B5EF4-FFF2-40B4-BE49-F238E27FC236}">
                  <a16:creationId xmlns="" xmlns:a16="http://schemas.microsoft.com/office/drawing/2014/main" id="{262F00D3-AB41-4ACF-B8A3-5F02E55926D4}"/>
                </a:ext>
              </a:extLst>
            </p:cNvPr>
            <p:cNvSpPr>
              <a:spLocks noChangeArrowheads="1"/>
            </p:cNvSpPr>
            <p:nvPr/>
          </p:nvSpPr>
          <p:spPr bwMode="auto">
            <a:xfrm>
              <a:off x="11389041" y="1535650"/>
              <a:ext cx="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800" b="0" i="0" u="none" strike="noStrike" cap="none" normalizeH="0" baseline="0" dirty="0">
                <a:ln>
                  <a:noFill/>
                </a:ln>
                <a:solidFill>
                  <a:schemeClr val="tx1"/>
                </a:solidFill>
                <a:effectLst/>
              </a:endParaRPr>
            </a:p>
          </p:txBody>
        </p:sp>
      </p:grpSp>
      <p:sp>
        <p:nvSpPr>
          <p:cNvPr id="65" name="Rectangle 30">
            <a:extLst>
              <a:ext uri="{FF2B5EF4-FFF2-40B4-BE49-F238E27FC236}">
                <a16:creationId xmlns="" xmlns:a16="http://schemas.microsoft.com/office/drawing/2014/main" id="{E879CEA9-A3BE-420E-A49D-BD89314E49EA}"/>
              </a:ext>
            </a:extLst>
          </p:cNvPr>
          <p:cNvSpPr>
            <a:spLocks noChangeArrowheads="1"/>
          </p:cNvSpPr>
          <p:nvPr/>
        </p:nvSpPr>
        <p:spPr bwMode="auto">
          <a:xfrm>
            <a:off x="1212944" y="3074471"/>
            <a:ext cx="671220" cy="683849"/>
          </a:xfrm>
          <a:prstGeom prst="rect">
            <a:avLst/>
          </a:prstGeom>
          <a:solidFill>
            <a:schemeClr val="bg1">
              <a:lumMod val="75000"/>
            </a:schemeClr>
          </a:solidFill>
          <a:ln w="30163"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18"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Works(6/9)</a:t>
            </a:r>
            <a:endParaRPr lang="zh-TW" altLang="en-US" sz="3200" dirty="0"/>
          </a:p>
        </p:txBody>
      </p:sp>
    </p:spTree>
    <p:extLst>
      <p:ext uri="{BB962C8B-B14F-4D97-AF65-F5344CB8AC3E}">
        <p14:creationId xmlns:p14="http://schemas.microsoft.com/office/powerpoint/2010/main" val="3909396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179388" y="908054"/>
            <a:ext cx="8856662" cy="5318125"/>
          </a:xfrm>
        </p:spPr>
        <p:txBody>
          <a:bodyPr/>
          <a:lstStyle/>
          <a:p>
            <a:r>
              <a:rPr lang="en-US" altLang="zh-TW" dirty="0"/>
              <a:t>Noise adaptive fuzzy switching median filter (NAFSMF)</a:t>
            </a:r>
            <a:endParaRPr lang="en-US" altLang="zh-TW" dirty="0" smtClean="0"/>
          </a:p>
          <a:p>
            <a:pPr marL="0" indent="0">
              <a:buNone/>
            </a:pPr>
            <a:endParaRPr lang="zh-TW" altLang="en-US" dirty="0"/>
          </a:p>
        </p:txBody>
      </p:sp>
      <p:sp>
        <p:nvSpPr>
          <p:cNvPr id="4" name="文字方塊 3">
            <a:extLst>
              <a:ext uri="{FF2B5EF4-FFF2-40B4-BE49-F238E27FC236}">
                <a16:creationId xmlns="" xmlns:a16="http://schemas.microsoft.com/office/drawing/2014/main" id="{4FF1465C-2C56-4F63-A25D-9A2DC1A07273}"/>
              </a:ext>
            </a:extLst>
          </p:cNvPr>
          <p:cNvSpPr txBox="1"/>
          <p:nvPr/>
        </p:nvSpPr>
        <p:spPr>
          <a:xfrm>
            <a:off x="431540" y="1548075"/>
            <a:ext cx="7164796" cy="4401205"/>
          </a:xfrm>
          <a:prstGeom prst="rect">
            <a:avLst/>
          </a:prstGeom>
          <a:noFill/>
        </p:spPr>
        <p:txBody>
          <a:bodyPr wrap="square">
            <a:spAutoFit/>
          </a:bodyPr>
          <a:lstStyle/>
          <a:p>
            <a:pPr algn="l">
              <a:spcAft>
                <a:spcPts val="600"/>
              </a:spcAft>
            </a:pPr>
            <a:r>
              <a:rPr lang="en-US" altLang="zh-TW" sz="2400" b="1" i="1" dirty="0">
                <a:latin typeface="Times New Roman" panose="02020603050405020304" pitchFamily="18" charset="0"/>
                <a:cs typeface="Times New Roman" panose="02020603050405020304" pitchFamily="18" charset="0"/>
              </a:rPr>
              <a:t>Fuzzy averaging estimation</a:t>
            </a:r>
          </a:p>
          <a:p>
            <a:pPr marL="457200" indent="-457200" algn="l">
              <a:spcAft>
                <a:spcPts val="600"/>
              </a:spcAft>
              <a:buFont typeface="+mj-lt"/>
              <a:buAutoNum type="arabicPeriod"/>
            </a:pPr>
            <a:r>
              <a:rPr lang="en-US" altLang="zh-TW" sz="2400" dirty="0">
                <a:latin typeface="Times New Roman" panose="02020603050405020304" pitchFamily="18" charset="0"/>
                <a:cs typeface="Times New Roman" panose="02020603050405020304" pitchFamily="18" charset="0"/>
              </a:rPr>
              <a:t>Find the max distance </a:t>
            </a:r>
            <a:r>
              <a:rPr lang="en-US" altLang="zh-TW" sz="2400" i="1" dirty="0">
                <a:latin typeface="Times New Roman" panose="02020603050405020304" pitchFamily="18" charset="0"/>
                <a:cs typeface="Times New Roman" panose="02020603050405020304" pitchFamily="18" charset="0"/>
              </a:rPr>
              <a:t>D </a:t>
            </a:r>
            <a:r>
              <a:rPr lang="en-US" altLang="zh-TW" sz="2400" dirty="0">
                <a:latin typeface="Times New Roman" panose="02020603050405020304" pitchFamily="18" charset="0"/>
                <a:cs typeface="Times New Roman" panose="02020603050405020304" pitchFamily="18" charset="0"/>
              </a:rPr>
              <a:t>between center and neighbor pixels in window 3 × 3.</a:t>
            </a:r>
          </a:p>
          <a:p>
            <a:pPr marL="457200" indent="-457200" algn="l">
              <a:spcAft>
                <a:spcPts val="600"/>
              </a:spcAft>
              <a:buFont typeface="+mj-lt"/>
              <a:buAutoNum type="arabicPeriod"/>
            </a:pPr>
            <a:r>
              <a:rPr lang="en-US" altLang="zh-TW" sz="2400" dirty="0">
                <a:latin typeface="Times New Roman" panose="02020603050405020304" pitchFamily="18" charset="0"/>
                <a:cs typeface="Times New Roman" panose="02020603050405020304" pitchFamily="18" charset="0"/>
              </a:rPr>
              <a:t>Let </a:t>
            </a:r>
            <a:r>
              <a:rPr lang="en-US" altLang="zh-TW" sz="2400" i="1" dirty="0">
                <a:latin typeface="Times New Roman" panose="02020603050405020304" pitchFamily="18" charset="0"/>
                <a:cs typeface="Times New Roman" panose="02020603050405020304" pitchFamily="18" charset="0"/>
              </a:rPr>
              <a:t>x</a:t>
            </a:r>
            <a:r>
              <a:rPr lang="en-US" altLang="zh-TW" sz="2400" dirty="0">
                <a:latin typeface="Times New Roman" panose="02020603050405020304" pitchFamily="18" charset="0"/>
                <a:cs typeface="Times New Roman" panose="02020603050405020304" pitchFamily="18" charset="0"/>
              </a:rPr>
              <a:t> be the incoming pixel index.</a:t>
            </a:r>
          </a:p>
          <a:p>
            <a:pPr marL="457200" indent="-457200" algn="l">
              <a:spcAft>
                <a:spcPts val="600"/>
              </a:spcAft>
              <a:buFont typeface="+mj-lt"/>
              <a:buAutoNum type="arabicPeriod"/>
            </a:pPr>
            <a:endParaRPr lang="en-US" altLang="zh-TW" sz="2400" dirty="0">
              <a:latin typeface="Times New Roman" panose="02020603050405020304" pitchFamily="18" charset="0"/>
              <a:cs typeface="Times New Roman" panose="02020603050405020304" pitchFamily="18" charset="0"/>
            </a:endParaRPr>
          </a:p>
          <a:p>
            <a:pPr marL="457200" indent="-457200" algn="l">
              <a:spcAft>
                <a:spcPts val="600"/>
              </a:spcAft>
              <a:buFont typeface="+mj-lt"/>
              <a:buAutoNum type="arabicPeriod"/>
            </a:pPr>
            <a:endParaRPr lang="en-US" altLang="zh-TW" sz="2400" dirty="0">
              <a:latin typeface="Times New Roman" panose="02020603050405020304" pitchFamily="18" charset="0"/>
              <a:cs typeface="Times New Roman" panose="02020603050405020304" pitchFamily="18" charset="0"/>
            </a:endParaRPr>
          </a:p>
          <a:p>
            <a:pPr marL="457200" indent="-457200" algn="l">
              <a:spcAft>
                <a:spcPts val="600"/>
              </a:spcAft>
              <a:buFont typeface="+mj-lt"/>
              <a:buAutoNum type="arabicPeriod"/>
            </a:pPr>
            <a:endParaRPr lang="en-US" altLang="zh-TW" sz="2400" dirty="0">
              <a:latin typeface="Times New Roman" panose="02020603050405020304" pitchFamily="18" charset="0"/>
              <a:cs typeface="Times New Roman" panose="02020603050405020304" pitchFamily="18" charset="0"/>
            </a:endParaRPr>
          </a:p>
          <a:p>
            <a:pPr marL="457200" indent="-457200" algn="l">
              <a:spcAft>
                <a:spcPts val="600"/>
              </a:spcAft>
              <a:buFont typeface="+mj-lt"/>
              <a:buAutoNum type="arabicPeriod"/>
            </a:pPr>
            <a:endParaRPr lang="en-US" altLang="zh-TW" sz="2400" dirty="0">
              <a:latin typeface="Times New Roman" panose="02020603050405020304" pitchFamily="18" charset="0"/>
              <a:cs typeface="Times New Roman" panose="02020603050405020304" pitchFamily="18" charset="0"/>
            </a:endParaRPr>
          </a:p>
          <a:p>
            <a:pPr marL="457200" indent="-457200" algn="l">
              <a:spcAft>
                <a:spcPts val="600"/>
              </a:spcAft>
              <a:buFont typeface="+mj-lt"/>
              <a:buAutoNum type="arabicPeriod"/>
            </a:pPr>
            <a:r>
              <a:rPr lang="en-US" altLang="zh-TW" sz="2400" dirty="0">
                <a:latin typeface="Times New Roman" panose="02020603050405020304" pitchFamily="18" charset="0"/>
                <a:cs typeface="Times New Roman" panose="02020603050405020304" pitchFamily="18" charset="0"/>
              </a:rPr>
              <a:t>Let </a:t>
            </a:r>
            <a:r>
              <a:rPr lang="en-US" altLang="zh-TW" sz="2400" i="1" dirty="0">
                <a:latin typeface="Times New Roman" panose="02020603050405020304" pitchFamily="18" charset="0"/>
                <a:cs typeface="Times New Roman" panose="02020603050405020304" pitchFamily="18" charset="0"/>
              </a:rPr>
              <a:t>I</a:t>
            </a:r>
            <a:r>
              <a:rPr lang="en-US" altLang="zh-TW" sz="2400" dirty="0">
                <a:latin typeface="Times New Roman" panose="02020603050405020304" pitchFamily="18" charset="0"/>
                <a:cs typeface="Times New Roman" panose="02020603050405020304" pitchFamily="18" charset="0"/>
              </a:rPr>
              <a:t> be input pixel value and </a:t>
            </a:r>
            <a:r>
              <a:rPr lang="en-US" altLang="zh-TW" sz="2400" i="1" dirty="0">
                <a:latin typeface="Times New Roman" panose="02020603050405020304" pitchFamily="18" charset="0"/>
                <a:cs typeface="Times New Roman" panose="02020603050405020304" pitchFamily="18" charset="0"/>
              </a:rPr>
              <a:t>M</a:t>
            </a:r>
            <a:r>
              <a:rPr lang="en-US" altLang="zh-TW" sz="2400" dirty="0">
                <a:latin typeface="Times New Roman" panose="02020603050405020304" pitchFamily="18" charset="0"/>
                <a:cs typeface="Times New Roman" panose="02020603050405020304" pitchFamily="18" charset="0"/>
              </a:rPr>
              <a:t> be median value.</a:t>
            </a:r>
          </a:p>
          <a:p>
            <a:pPr algn="l">
              <a:spcAft>
                <a:spcPts val="600"/>
              </a:spcAft>
            </a:pPr>
            <a:endParaRPr lang="en-US" altLang="zh-TW" sz="2400" dirty="0">
              <a:latin typeface="Times New Roman" panose="02020603050405020304" pitchFamily="18" charset="0"/>
              <a:cs typeface="Times New Roman" panose="02020603050405020304" pitchFamily="18" charset="0"/>
            </a:endParaRPr>
          </a:p>
        </p:txBody>
      </p:sp>
      <p:graphicFrame>
        <p:nvGraphicFramePr>
          <p:cNvPr id="6" name="物件 5">
            <a:extLst>
              <a:ext uri="{FF2B5EF4-FFF2-40B4-BE49-F238E27FC236}">
                <a16:creationId xmlns="" xmlns:a16="http://schemas.microsoft.com/office/drawing/2014/main" id="{DFE4DCB3-D546-47D1-82E7-8302462759DC}"/>
              </a:ext>
            </a:extLst>
          </p:cNvPr>
          <p:cNvGraphicFramePr>
            <a:graphicFrameLocks noChangeAspect="1"/>
          </p:cNvGraphicFramePr>
          <p:nvPr>
            <p:extLst>
              <p:ext uri="{D42A27DB-BD31-4B8C-83A1-F6EECF244321}">
                <p14:modId xmlns:p14="http://schemas.microsoft.com/office/powerpoint/2010/main" val="3318276782"/>
              </p:ext>
            </p:extLst>
          </p:nvPr>
        </p:nvGraphicFramePr>
        <p:xfrm>
          <a:off x="971600" y="3492291"/>
          <a:ext cx="5143500" cy="1343025"/>
        </p:xfrm>
        <a:graphic>
          <a:graphicData uri="http://schemas.openxmlformats.org/presentationml/2006/ole">
            <mc:AlternateContent xmlns:mc="http://schemas.openxmlformats.org/markup-compatibility/2006">
              <mc:Choice xmlns:v="urn:schemas-microsoft-com:vml" Requires="v">
                <p:oleObj spid="_x0000_s24908" name="Equation" r:id="rId4" imgW="2717640" imgH="711000" progId="Equation.DSMT4">
                  <p:embed/>
                </p:oleObj>
              </mc:Choice>
              <mc:Fallback>
                <p:oleObj name="Equation" r:id="rId4" imgW="2717640" imgH="711000" progId="Equation.DSMT4">
                  <p:embed/>
                  <p:pic>
                    <p:nvPicPr>
                      <p:cNvPr id="19" name="物件 18">
                        <a:extLst>
                          <a:ext uri="{FF2B5EF4-FFF2-40B4-BE49-F238E27FC236}">
                            <a16:creationId xmlns="" xmlns:a16="http://schemas.microsoft.com/office/drawing/2014/main" id="{83AD2B71-CE83-49C4-9651-55BA14CB8BFA}"/>
                          </a:ext>
                        </a:extLst>
                      </p:cNvPr>
                      <p:cNvPicPr>
                        <a:picLocks noChangeAspect="1" noChangeArrowheads="1"/>
                      </p:cNvPicPr>
                      <p:nvPr/>
                    </p:nvPicPr>
                    <p:blipFill>
                      <a:blip r:embed="rId5"/>
                      <a:srcRect/>
                      <a:stretch>
                        <a:fillRect/>
                      </a:stretch>
                    </p:blipFill>
                    <p:spPr bwMode="auto">
                      <a:xfrm>
                        <a:off x="971600" y="3492291"/>
                        <a:ext cx="5143500" cy="1343025"/>
                      </a:xfrm>
                      <a:prstGeom prst="rect">
                        <a:avLst/>
                      </a:prstGeom>
                      <a:noFill/>
                    </p:spPr>
                  </p:pic>
                </p:oleObj>
              </mc:Fallback>
            </mc:AlternateContent>
          </a:graphicData>
        </a:graphic>
      </p:graphicFrame>
      <p:graphicFrame>
        <p:nvGraphicFramePr>
          <p:cNvPr id="8" name="物件 7">
            <a:extLst>
              <a:ext uri="{FF2B5EF4-FFF2-40B4-BE49-F238E27FC236}">
                <a16:creationId xmlns="" xmlns:a16="http://schemas.microsoft.com/office/drawing/2014/main" id="{5BEDE079-ABE1-4451-BAA8-6A926348B11D}"/>
              </a:ext>
            </a:extLst>
          </p:cNvPr>
          <p:cNvGraphicFramePr>
            <a:graphicFrameLocks noChangeAspect="1"/>
          </p:cNvGraphicFramePr>
          <p:nvPr>
            <p:extLst>
              <p:ext uri="{D42A27DB-BD31-4B8C-83A1-F6EECF244321}">
                <p14:modId xmlns:p14="http://schemas.microsoft.com/office/powerpoint/2010/main" val="3534332264"/>
              </p:ext>
            </p:extLst>
          </p:nvPr>
        </p:nvGraphicFramePr>
        <p:xfrm>
          <a:off x="971600" y="5561480"/>
          <a:ext cx="4464496" cy="387800"/>
        </p:xfrm>
        <a:graphic>
          <a:graphicData uri="http://schemas.openxmlformats.org/presentationml/2006/ole">
            <mc:AlternateContent xmlns:mc="http://schemas.openxmlformats.org/markup-compatibility/2006">
              <mc:Choice xmlns:v="urn:schemas-microsoft-com:vml" Requires="v">
                <p:oleObj spid="_x0000_s24909" name="Equation" r:id="rId6" imgW="2336760" imgH="203040" progId="Equation.DSMT4">
                  <p:embed/>
                </p:oleObj>
              </mc:Choice>
              <mc:Fallback>
                <p:oleObj name="Equation" r:id="rId6" imgW="2336760" imgH="203040" progId="Equation.DSMT4">
                  <p:embed/>
                  <p:pic>
                    <p:nvPicPr>
                      <p:cNvPr id="6" name="物件 5">
                        <a:extLst>
                          <a:ext uri="{FF2B5EF4-FFF2-40B4-BE49-F238E27FC236}">
                            <a16:creationId xmlns="" xmlns:a16="http://schemas.microsoft.com/office/drawing/2014/main" id="{DFE4DCB3-D546-47D1-82E7-8302462759DC}"/>
                          </a:ext>
                        </a:extLst>
                      </p:cNvPr>
                      <p:cNvPicPr>
                        <a:picLocks noChangeAspect="1" noChangeArrowheads="1"/>
                      </p:cNvPicPr>
                      <p:nvPr/>
                    </p:nvPicPr>
                    <p:blipFill>
                      <a:blip r:embed="rId7"/>
                      <a:srcRect/>
                      <a:stretch>
                        <a:fillRect/>
                      </a:stretch>
                    </p:blipFill>
                    <p:spPr bwMode="auto">
                      <a:xfrm>
                        <a:off x="971600" y="5561480"/>
                        <a:ext cx="4464496" cy="387800"/>
                      </a:xfrm>
                      <a:prstGeom prst="rect">
                        <a:avLst/>
                      </a:prstGeom>
                      <a:noFill/>
                    </p:spPr>
                  </p:pic>
                </p:oleObj>
              </mc:Fallback>
            </mc:AlternateContent>
          </a:graphicData>
        </a:graphic>
      </p:graphicFrame>
      <p:sp>
        <p:nvSpPr>
          <p:cNvPr id="12" name="文字方塊 11">
            <a:extLst>
              <a:ext uri="{FF2B5EF4-FFF2-40B4-BE49-F238E27FC236}">
                <a16:creationId xmlns="" xmlns:a16="http://schemas.microsoft.com/office/drawing/2014/main" id="{F1A6E354-ADC9-4D17-981E-106197636361}"/>
              </a:ext>
            </a:extLst>
          </p:cNvPr>
          <p:cNvSpPr txBox="1"/>
          <p:nvPr/>
        </p:nvSpPr>
        <p:spPr>
          <a:xfrm>
            <a:off x="6115100" y="3492291"/>
            <a:ext cx="887330" cy="461665"/>
          </a:xfrm>
          <a:prstGeom prst="rect">
            <a:avLst/>
          </a:prstGeom>
          <a:noFill/>
        </p:spPr>
        <p:txBody>
          <a:bodyPr wrap="square">
            <a:spAutoFit/>
          </a:bodyPr>
          <a:lstStyle/>
          <a:p>
            <a:r>
              <a:rPr lang="en-US" altLang="zh-TW" sz="2400" dirty="0">
                <a:solidFill>
                  <a:srgbClr val="FF0000"/>
                </a:solidFill>
                <a:latin typeface="Times New Roman" panose="02020603050405020304" pitchFamily="18" charset="0"/>
                <a:cs typeface="Times New Roman" panose="02020603050405020304" pitchFamily="18" charset="0"/>
              </a:rPr>
              <a:t>(= 10)</a:t>
            </a:r>
            <a:endParaRPr lang="zh-TW" altLang="en-US" sz="2400" dirty="0">
              <a:solidFill>
                <a:srgbClr val="FF0000"/>
              </a:solidFill>
            </a:endParaRPr>
          </a:p>
        </p:txBody>
      </p:sp>
      <p:sp>
        <p:nvSpPr>
          <p:cNvPr id="11" name="文字方塊 10">
            <a:extLst>
              <a:ext uri="{FF2B5EF4-FFF2-40B4-BE49-F238E27FC236}">
                <a16:creationId xmlns="" xmlns:a16="http://schemas.microsoft.com/office/drawing/2014/main" id="{95178F06-2863-4CFA-8AE6-90F35F783B52}"/>
              </a:ext>
            </a:extLst>
          </p:cNvPr>
          <p:cNvSpPr txBox="1"/>
          <p:nvPr/>
        </p:nvSpPr>
        <p:spPr>
          <a:xfrm>
            <a:off x="6115100" y="3901130"/>
            <a:ext cx="887330" cy="461665"/>
          </a:xfrm>
          <a:prstGeom prst="rect">
            <a:avLst/>
          </a:prstGeom>
          <a:noFill/>
        </p:spPr>
        <p:txBody>
          <a:bodyPr wrap="square">
            <a:spAutoFit/>
          </a:bodyPr>
          <a:lstStyle/>
          <a:p>
            <a:r>
              <a:rPr lang="en-US" altLang="zh-TW" sz="2400" dirty="0">
                <a:solidFill>
                  <a:srgbClr val="FF0000"/>
                </a:solidFill>
                <a:latin typeface="Times New Roman" panose="02020603050405020304" pitchFamily="18" charset="0"/>
                <a:cs typeface="Times New Roman" panose="02020603050405020304" pitchFamily="18" charset="0"/>
              </a:rPr>
              <a:t>(= 30)</a:t>
            </a:r>
            <a:endParaRPr lang="zh-TW" altLang="en-US" sz="2400" dirty="0">
              <a:solidFill>
                <a:srgbClr val="FF0000"/>
              </a:solidFill>
            </a:endParaRPr>
          </a:p>
        </p:txBody>
      </p:sp>
      <p:sp>
        <p:nvSpPr>
          <p:cNvPr id="14" name="矩形 13">
            <a:extLst>
              <a:ext uri="{FF2B5EF4-FFF2-40B4-BE49-F238E27FC236}">
                <a16:creationId xmlns="" xmlns:a16="http://schemas.microsoft.com/office/drawing/2014/main" id="{7CC75002-CB3D-4C56-81BF-327F04980743}"/>
              </a:ext>
            </a:extLst>
          </p:cNvPr>
          <p:cNvSpPr/>
          <p:nvPr/>
        </p:nvSpPr>
        <p:spPr bwMode="auto">
          <a:xfrm>
            <a:off x="5725096" y="3564339"/>
            <a:ext cx="1295176" cy="360000"/>
          </a:xfrm>
          <a:prstGeom prst="rect">
            <a:avLst/>
          </a:prstGeom>
          <a:noFill/>
          <a:ln w="19050">
            <a:solidFill>
              <a:schemeClr val="bg1">
                <a:lumMod val="65000"/>
              </a:schemeClr>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sp>
        <p:nvSpPr>
          <p:cNvPr id="18" name="矩形 17">
            <a:extLst>
              <a:ext uri="{FF2B5EF4-FFF2-40B4-BE49-F238E27FC236}">
                <a16:creationId xmlns="" xmlns:a16="http://schemas.microsoft.com/office/drawing/2014/main" id="{1E80E0AA-2DAC-4D8E-93B5-6BB788F1E673}"/>
              </a:ext>
            </a:extLst>
          </p:cNvPr>
          <p:cNvSpPr/>
          <p:nvPr/>
        </p:nvSpPr>
        <p:spPr bwMode="auto">
          <a:xfrm>
            <a:off x="5725095" y="3971795"/>
            <a:ext cx="1295177" cy="360000"/>
          </a:xfrm>
          <a:prstGeom prst="rect">
            <a:avLst/>
          </a:prstGeom>
          <a:noFill/>
          <a:ln w="19050">
            <a:solidFill>
              <a:schemeClr val="bg1">
                <a:lumMod val="65000"/>
              </a:schemeClr>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sp>
        <p:nvSpPr>
          <p:cNvPr id="15"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Works(7/9)</a:t>
            </a:r>
            <a:endParaRPr lang="zh-TW" altLang="en-US" sz="3200" dirty="0"/>
          </a:p>
        </p:txBody>
      </p:sp>
    </p:spTree>
    <p:extLst>
      <p:ext uri="{BB962C8B-B14F-4D97-AF65-F5344CB8AC3E}">
        <p14:creationId xmlns:p14="http://schemas.microsoft.com/office/powerpoint/2010/main" val="7560609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圖片 4">
            <a:extLst>
              <a:ext uri="{FF2B5EF4-FFF2-40B4-BE49-F238E27FC236}">
                <a16:creationId xmlns="" xmlns:a16="http://schemas.microsoft.com/office/drawing/2014/main" id="{77BF74B7-2A2D-483A-BAA3-7722A3861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8582604" cy="1728000"/>
          </a:xfrm>
          <a:prstGeom prst="rect">
            <a:avLst/>
          </a:prstGeom>
        </p:spPr>
      </p:pic>
      <p:graphicFrame>
        <p:nvGraphicFramePr>
          <p:cNvPr id="8" name="表格 8">
            <a:extLst>
              <a:ext uri="{FF2B5EF4-FFF2-40B4-BE49-F238E27FC236}">
                <a16:creationId xmlns="" xmlns:a16="http://schemas.microsoft.com/office/drawing/2014/main" id="{08654646-6480-4F27-8535-E01DAC45D86A}"/>
              </a:ext>
            </a:extLst>
          </p:cNvPr>
          <p:cNvGraphicFramePr>
            <a:graphicFrameLocks noGrp="1"/>
          </p:cNvGraphicFramePr>
          <p:nvPr>
            <p:extLst>
              <p:ext uri="{D42A27DB-BD31-4B8C-83A1-F6EECF244321}">
                <p14:modId xmlns:p14="http://schemas.microsoft.com/office/powerpoint/2010/main" val="3217980336"/>
              </p:ext>
            </p:extLst>
          </p:nvPr>
        </p:nvGraphicFramePr>
        <p:xfrm>
          <a:off x="323528" y="3789040"/>
          <a:ext cx="8208912" cy="2377440"/>
        </p:xfrm>
        <a:graphic>
          <a:graphicData uri="http://schemas.openxmlformats.org/drawingml/2006/table">
            <a:tbl>
              <a:tblPr firstRow="1" bandRow="1">
                <a:tableStyleId>{5940675A-B579-460E-94D1-54222C63F5DA}</a:tableStyleId>
              </a:tblPr>
              <a:tblGrid>
                <a:gridCol w="1944216">
                  <a:extLst>
                    <a:ext uri="{9D8B030D-6E8A-4147-A177-3AD203B41FA5}">
                      <a16:colId xmlns="" xmlns:a16="http://schemas.microsoft.com/office/drawing/2014/main" val="3103860824"/>
                    </a:ext>
                  </a:extLst>
                </a:gridCol>
                <a:gridCol w="6264696">
                  <a:extLst>
                    <a:ext uri="{9D8B030D-6E8A-4147-A177-3AD203B41FA5}">
                      <a16:colId xmlns="" xmlns:a16="http://schemas.microsoft.com/office/drawing/2014/main" val="2327070039"/>
                    </a:ext>
                  </a:extLst>
                </a:gridCol>
              </a:tblGrid>
              <a:tr h="370840">
                <a:tc>
                  <a:txBody>
                    <a:bodyPr/>
                    <a:lstStyle/>
                    <a:p>
                      <a:r>
                        <a:rPr lang="en-US" altLang="zh-TW" sz="2000" b="1" dirty="0">
                          <a:latin typeface="Times New Roman" panose="02020603050405020304" pitchFamily="18" charset="0"/>
                          <a:cs typeface="Times New Roman" panose="02020603050405020304" pitchFamily="18" charset="0"/>
                        </a:rPr>
                        <a:t>1</a:t>
                      </a:r>
                      <a:r>
                        <a:rPr lang="en-US" altLang="zh-TW" sz="2000" b="1" baseline="30000" dirty="0">
                          <a:latin typeface="Times New Roman" panose="02020603050405020304" pitchFamily="18" charset="0"/>
                          <a:cs typeface="Times New Roman" panose="02020603050405020304" pitchFamily="18" charset="0"/>
                        </a:rPr>
                        <a:t>st</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b="0" i="1" u="none" strike="noStrike" baseline="0" dirty="0">
                          <a:solidFill>
                            <a:srgbClr val="C00000"/>
                          </a:solidFill>
                          <a:latin typeface="Times New Roman" panose="02020603050405020304" pitchFamily="18" charset="0"/>
                          <a:cs typeface="Times New Roman" panose="02020603050405020304" pitchFamily="18" charset="0"/>
                        </a:rPr>
                        <a:t>c</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64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64 feature maps</a:t>
                      </a:r>
                      <a:endParaRPr lang="zh-TW" altLang="en-US" sz="2000" dirty="0"/>
                    </a:p>
                  </a:txBody>
                  <a:tcPr/>
                </a:tc>
                <a:extLst>
                  <a:ext uri="{0D108BD9-81ED-4DB2-BD59-A6C34878D82A}">
                    <a16:rowId xmlns="" xmlns:a16="http://schemas.microsoft.com/office/drawing/2014/main" val="1787650057"/>
                  </a:ext>
                </a:extLst>
              </a:tr>
              <a:tr h="370840">
                <a:tc>
                  <a:txBody>
                    <a:bodyPr/>
                    <a:lstStyle/>
                    <a:p>
                      <a:r>
                        <a:rPr lang="en-US" altLang="zh-TW" sz="2000" b="1" dirty="0">
                          <a:latin typeface="Times New Roman" panose="02020603050405020304" pitchFamily="18" charset="0"/>
                          <a:cs typeface="Times New Roman" panose="02020603050405020304" pitchFamily="18" charset="0"/>
                        </a:rPr>
                        <a:t>2</a:t>
                      </a:r>
                      <a:r>
                        <a:rPr lang="en-US" altLang="zh-TW" sz="2000" b="1" baseline="30000" dirty="0">
                          <a:latin typeface="Times New Roman" panose="02020603050405020304" pitchFamily="18" charset="0"/>
                          <a:cs typeface="Times New Roman" panose="02020603050405020304" pitchFamily="18" charset="0"/>
                        </a:rPr>
                        <a:t>nd</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64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dirty="0">
                          <a:solidFill>
                            <a:srgbClr val="C00000"/>
                          </a:solidFill>
                          <a:latin typeface="Times New Roman" panose="02020603050405020304" pitchFamily="18" charset="0"/>
                          <a:cs typeface="Times New Roman" panose="02020603050405020304" pitchFamily="18" charset="0"/>
                        </a:rPr>
                        <a:t>64</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 BN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64 feature maps</a:t>
                      </a:r>
                      <a:endParaRPr lang="zh-TW" altLang="en-US" sz="2000" dirty="0"/>
                    </a:p>
                  </a:txBody>
                  <a:tcPr/>
                </a:tc>
                <a:extLst>
                  <a:ext uri="{0D108BD9-81ED-4DB2-BD59-A6C34878D82A}">
                    <a16:rowId xmlns="" xmlns:a16="http://schemas.microsoft.com/office/drawing/2014/main" val="4235643390"/>
                  </a:ext>
                </a:extLst>
              </a:tr>
              <a:tr h="370840">
                <a:tc>
                  <a:txBody>
                    <a:bodyPr/>
                    <a:lstStyle/>
                    <a:p>
                      <a:r>
                        <a:rPr lang="en-US" altLang="zh-TW" sz="2000" b="1" dirty="0">
                          <a:latin typeface="Times New Roman" panose="02020603050405020304" pitchFamily="18" charset="0"/>
                          <a:cs typeface="Times New Roman" panose="02020603050405020304" pitchFamily="18" charset="0"/>
                        </a:rPr>
                        <a:t>3</a:t>
                      </a:r>
                      <a:r>
                        <a:rPr lang="en-US" altLang="zh-TW" sz="2000" b="1" baseline="30000" dirty="0">
                          <a:latin typeface="Times New Roman" panose="02020603050405020304" pitchFamily="18" charset="0"/>
                          <a:cs typeface="Times New Roman" panose="02020603050405020304" pitchFamily="18" charset="0"/>
                        </a:rPr>
                        <a:t>rd</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64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dirty="0">
                          <a:solidFill>
                            <a:srgbClr val="C00000"/>
                          </a:solidFill>
                          <a:latin typeface="Times New Roman" panose="02020603050405020304" pitchFamily="18" charset="0"/>
                          <a:cs typeface="Times New Roman" panose="02020603050405020304" pitchFamily="18" charset="0"/>
                        </a:rPr>
                        <a:t>64</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 BN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64 feature maps</a:t>
                      </a:r>
                      <a:endParaRPr lang="zh-TW" altLang="en-US" sz="2000" dirty="0"/>
                    </a:p>
                  </a:txBody>
                  <a:tcPr/>
                </a:tc>
                <a:extLst>
                  <a:ext uri="{0D108BD9-81ED-4DB2-BD59-A6C34878D82A}">
                    <a16:rowId xmlns="" xmlns:a16="http://schemas.microsoft.com/office/drawing/2014/main" val="2643559975"/>
                  </a:ext>
                </a:extLst>
              </a:tr>
              <a:tr h="370840">
                <a:tc>
                  <a:txBody>
                    <a:bodyPr/>
                    <a:lstStyle/>
                    <a:p>
                      <a:r>
                        <a:rPr lang="en-US" altLang="zh-TW" sz="2000" dirty="0"/>
                        <a:t>……</a:t>
                      </a:r>
                      <a:endParaRPr lang="zh-TW" altLang="en-US" sz="2000" dirty="0"/>
                    </a:p>
                  </a:txBody>
                  <a:tcPr/>
                </a:tc>
                <a:tc>
                  <a:txBody>
                    <a:bodyPr/>
                    <a:lstStyle/>
                    <a:p>
                      <a:endParaRPr lang="zh-TW" altLang="en-US" sz="2000" dirty="0"/>
                    </a:p>
                  </a:txBody>
                  <a:tcPr/>
                </a:tc>
                <a:extLst>
                  <a:ext uri="{0D108BD9-81ED-4DB2-BD59-A6C34878D82A}">
                    <a16:rowId xmlns="" xmlns:a16="http://schemas.microsoft.com/office/drawing/2014/main" val="1118930369"/>
                  </a:ext>
                </a:extLst>
              </a:tr>
              <a:tr h="370840">
                <a:tc>
                  <a:txBody>
                    <a:bodyPr/>
                    <a:lstStyle/>
                    <a:p>
                      <a:r>
                        <a:rPr lang="en-US" altLang="zh-TW" sz="2000" b="1" dirty="0">
                          <a:latin typeface="Times New Roman" panose="02020603050405020304" pitchFamily="18" charset="0"/>
                          <a:cs typeface="Times New Roman" panose="02020603050405020304" pitchFamily="18" charset="0"/>
                        </a:rPr>
                        <a:t>(</a:t>
                      </a:r>
                      <a:r>
                        <a:rPr lang="en-US" altLang="zh-TW" sz="2000" b="1" i="1" dirty="0">
                          <a:latin typeface="Times New Roman" panose="02020603050405020304" pitchFamily="18" charset="0"/>
                          <a:cs typeface="Times New Roman" panose="02020603050405020304" pitchFamily="18" charset="0"/>
                        </a:rPr>
                        <a:t>D</a:t>
                      </a:r>
                      <a:r>
                        <a:rPr lang="en-US" altLang="zh-TW" sz="2000" b="1" dirty="0">
                          <a:latin typeface="Times New Roman" panose="02020603050405020304" pitchFamily="18" charset="0"/>
                          <a:cs typeface="Times New Roman" panose="02020603050405020304" pitchFamily="18" charset="0"/>
                        </a:rPr>
                        <a:t> – 1)</a:t>
                      </a:r>
                      <a:r>
                        <a:rPr lang="en-US" altLang="zh-TW" sz="2000" b="1" baseline="30000" dirty="0" err="1">
                          <a:latin typeface="Times New Roman" panose="02020603050405020304" pitchFamily="18" charset="0"/>
                          <a:cs typeface="Times New Roman" panose="02020603050405020304" pitchFamily="18" charset="0"/>
                        </a:rPr>
                        <a:t>th</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64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dirty="0">
                          <a:solidFill>
                            <a:srgbClr val="C00000"/>
                          </a:solidFill>
                          <a:latin typeface="Times New Roman" panose="02020603050405020304" pitchFamily="18" charset="0"/>
                          <a:cs typeface="Times New Roman" panose="02020603050405020304" pitchFamily="18" charset="0"/>
                        </a:rPr>
                        <a:t>64</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 BN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64 feature maps</a:t>
                      </a:r>
                      <a:endParaRPr lang="zh-TW" altLang="en-US" sz="2000" dirty="0"/>
                    </a:p>
                  </a:txBody>
                  <a:tcPr/>
                </a:tc>
                <a:extLst>
                  <a:ext uri="{0D108BD9-81ED-4DB2-BD59-A6C34878D82A}">
                    <a16:rowId xmlns="" xmlns:a16="http://schemas.microsoft.com/office/drawing/2014/main" val="1047224603"/>
                  </a:ext>
                </a:extLst>
              </a:tr>
              <a:tr h="370840">
                <a:tc>
                  <a:txBody>
                    <a:bodyPr/>
                    <a:lstStyle/>
                    <a:p>
                      <a:r>
                        <a:rPr lang="en-US" altLang="zh-TW" sz="2000" b="1" dirty="0">
                          <a:latin typeface="Times New Roman" panose="02020603050405020304" pitchFamily="18" charset="0"/>
                          <a:cs typeface="Times New Roman" panose="02020603050405020304" pitchFamily="18" charset="0"/>
                        </a:rPr>
                        <a:t>(</a:t>
                      </a:r>
                      <a:r>
                        <a:rPr lang="en-US" altLang="zh-TW" sz="2000" b="1" i="1" dirty="0">
                          <a:latin typeface="Times New Roman" panose="02020603050405020304" pitchFamily="18" charset="0"/>
                          <a:cs typeface="Times New Roman" panose="02020603050405020304" pitchFamily="18" charset="0"/>
                        </a:rPr>
                        <a:t>D</a:t>
                      </a:r>
                      <a:r>
                        <a:rPr lang="en-US" altLang="zh-TW" sz="2000" b="1" dirty="0">
                          <a:latin typeface="Times New Roman" panose="02020603050405020304" pitchFamily="18" charset="0"/>
                          <a:cs typeface="Times New Roman" panose="02020603050405020304" pitchFamily="18" charset="0"/>
                        </a:rPr>
                        <a:t>)</a:t>
                      </a:r>
                      <a:r>
                        <a:rPr lang="en-US" altLang="zh-TW" sz="2000" b="1" baseline="30000" dirty="0" err="1">
                          <a:latin typeface="Times New Roman" panose="02020603050405020304" pitchFamily="18" charset="0"/>
                          <a:cs typeface="Times New Roman" panose="02020603050405020304" pitchFamily="18" charset="0"/>
                        </a:rPr>
                        <a:t>th</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64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b="0" i="1" u="none" strike="noStrike" baseline="0" dirty="0">
                          <a:solidFill>
                            <a:srgbClr val="C00000"/>
                          </a:solidFill>
                          <a:latin typeface="Times New Roman" panose="02020603050405020304" pitchFamily="18" charset="0"/>
                          <a:cs typeface="Times New Roman" panose="02020603050405020304" pitchFamily="18" charset="0"/>
                        </a:rPr>
                        <a:t>c</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residual image</a:t>
                      </a:r>
                      <a:endParaRPr lang="zh-TW" altLang="en-US" sz="2000" dirty="0"/>
                    </a:p>
                  </a:txBody>
                  <a:tcPr/>
                </a:tc>
                <a:extLst>
                  <a:ext uri="{0D108BD9-81ED-4DB2-BD59-A6C34878D82A}">
                    <a16:rowId xmlns="" xmlns:a16="http://schemas.microsoft.com/office/drawing/2014/main" val="2220799274"/>
                  </a:ext>
                </a:extLst>
              </a:tr>
            </a:tbl>
          </a:graphicData>
        </a:graphic>
      </p:graphicFrame>
      <p:sp>
        <p:nvSpPr>
          <p:cNvPr id="11" name="文字方塊 10">
            <a:extLst>
              <a:ext uri="{FF2B5EF4-FFF2-40B4-BE49-F238E27FC236}">
                <a16:creationId xmlns="" xmlns:a16="http://schemas.microsoft.com/office/drawing/2014/main" id="{B2B1A5E8-4E28-4844-AE25-0374281A5773}"/>
              </a:ext>
            </a:extLst>
          </p:cNvPr>
          <p:cNvSpPr txBox="1"/>
          <p:nvPr/>
        </p:nvSpPr>
        <p:spPr>
          <a:xfrm>
            <a:off x="323528" y="6165304"/>
            <a:ext cx="4572000" cy="400110"/>
          </a:xfrm>
          <a:prstGeom prst="rect">
            <a:avLst/>
          </a:prstGeom>
          <a:noFill/>
        </p:spPr>
        <p:txBody>
          <a:bodyPr wrap="square">
            <a:spAutoFit/>
          </a:bodyPr>
          <a:lstStyle/>
          <a:p>
            <a:r>
              <a:rPr lang="en-US" altLang="zh-TW" sz="2000" b="0" i="0" u="none" strike="noStrike" baseline="0" dirty="0">
                <a:solidFill>
                  <a:srgbClr val="0070C0"/>
                </a:solidFill>
                <a:latin typeface="Times New Roman" panose="02020603050405020304" pitchFamily="18" charset="0"/>
                <a:cs typeface="Times New Roman" panose="02020603050405020304" pitchFamily="18" charset="0"/>
              </a:rPr>
              <a:t>BN: Batch Normalization</a:t>
            </a:r>
            <a:endParaRPr lang="zh-TW" altLang="en-US" sz="2000" dirty="0">
              <a:solidFill>
                <a:srgbClr val="0070C0"/>
              </a:solidFill>
            </a:endParaRPr>
          </a:p>
        </p:txBody>
      </p:sp>
      <p:sp>
        <p:nvSpPr>
          <p:cNvPr id="7" name="內容版面配置區 2"/>
          <p:cNvSpPr>
            <a:spLocks noGrp="1"/>
          </p:cNvSpPr>
          <p:nvPr>
            <p:ph idx="1"/>
          </p:nvPr>
        </p:nvSpPr>
        <p:spPr>
          <a:xfrm>
            <a:off x="179388" y="908054"/>
            <a:ext cx="8856662" cy="5318125"/>
          </a:xfrm>
        </p:spPr>
        <p:txBody>
          <a:bodyPr/>
          <a:lstStyle/>
          <a:p>
            <a:r>
              <a:rPr lang="en-US" altLang="zh-TW" dirty="0" smtClean="0"/>
              <a:t>De-Noising </a:t>
            </a:r>
            <a:r>
              <a:rPr lang="en-US" altLang="zh-TW" dirty="0"/>
              <a:t>CNN (</a:t>
            </a:r>
            <a:r>
              <a:rPr lang="en-US" altLang="zh-TW" dirty="0" err="1" smtClean="0"/>
              <a:t>DnCNN</a:t>
            </a:r>
            <a:r>
              <a:rPr lang="en-US" altLang="zh-TW" dirty="0"/>
              <a:t>) </a:t>
            </a:r>
            <a:endParaRPr lang="en-US" altLang="zh-TW" dirty="0" smtClean="0"/>
          </a:p>
          <a:p>
            <a:pPr marL="0" indent="0">
              <a:buNone/>
            </a:pPr>
            <a:endParaRPr lang="zh-TW" altLang="en-US" dirty="0"/>
          </a:p>
        </p:txBody>
      </p:sp>
      <p:sp>
        <p:nvSpPr>
          <p:cNvPr id="9"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Works(8/9)</a:t>
            </a:r>
            <a:endParaRPr lang="zh-TW" altLang="en-US" sz="3200" dirty="0"/>
          </a:p>
        </p:txBody>
      </p:sp>
    </p:spTree>
    <p:extLst>
      <p:ext uri="{BB962C8B-B14F-4D97-AF65-F5344CB8AC3E}">
        <p14:creationId xmlns:p14="http://schemas.microsoft.com/office/powerpoint/2010/main" val="175034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ea typeface="MS PGothic" pitchFamily="34" charset="-128"/>
              </a:rPr>
              <a:t>The filter-based methods and learning-based methods are </a:t>
            </a:r>
            <a:r>
              <a:rPr lang="en-US" altLang="zh-TW" dirty="0">
                <a:solidFill>
                  <a:srgbClr val="FF0000"/>
                </a:solidFill>
                <a:ea typeface="MS PGothic" pitchFamily="34" charset="-128"/>
              </a:rPr>
              <a:t>often inefficient </a:t>
            </a:r>
            <a:r>
              <a:rPr lang="en-US" altLang="zh-TW" dirty="0">
                <a:ea typeface="MS PGothic" pitchFamily="34" charset="-128"/>
              </a:rPr>
              <a:t>if images are corrupted by </a:t>
            </a:r>
            <a:r>
              <a:rPr lang="en-US" altLang="zh-TW" dirty="0">
                <a:solidFill>
                  <a:srgbClr val="FF0000"/>
                </a:solidFill>
                <a:ea typeface="MS PGothic" pitchFamily="34" charset="-128"/>
              </a:rPr>
              <a:t>high-density noise</a:t>
            </a:r>
            <a:r>
              <a:rPr lang="en-US" altLang="zh-TW" dirty="0">
                <a:ea typeface="MS PGothic" pitchFamily="34" charset="-128"/>
              </a:rPr>
              <a:t> (e.g., containing more than 50% noise).</a:t>
            </a:r>
            <a:endParaRPr lang="en-US" altLang="zh-CN" dirty="0">
              <a:latin typeface="Arial" panose="020B0604020202020204" pitchFamily="34" charset="0"/>
              <a:cs typeface="Arial" panose="020B0604020202020204" pitchFamily="34" charset="0"/>
            </a:endParaRPr>
          </a:p>
          <a:p>
            <a:endParaRPr lang="zh-TW" altLang="en-US" dirty="0"/>
          </a:p>
        </p:txBody>
      </p:sp>
      <p:grpSp>
        <p:nvGrpSpPr>
          <p:cNvPr id="12" name="群組 11"/>
          <p:cNvGrpSpPr/>
          <p:nvPr/>
        </p:nvGrpSpPr>
        <p:grpSpPr>
          <a:xfrm>
            <a:off x="6184151" y="2706016"/>
            <a:ext cx="2880000" cy="2880833"/>
            <a:chOff x="3190307" y="2708407"/>
            <a:chExt cx="2880000" cy="2880833"/>
          </a:xfrm>
        </p:grpSpPr>
        <p:pic>
          <p:nvPicPr>
            <p:cNvPr id="4" name="圖片 3">
              <a:extLst>
                <a:ext uri="{FF2B5EF4-FFF2-40B4-BE49-F238E27FC236}">
                  <a16:creationId xmlns:a16="http://schemas.microsoft.com/office/drawing/2014/main" xmlns="" id="{4F2274C9-F5DF-4C22-8435-EC1109207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307" y="2708407"/>
              <a:ext cx="2880000" cy="2880000"/>
            </a:xfrm>
            <a:prstGeom prst="rect">
              <a:avLst/>
            </a:prstGeom>
          </p:spPr>
        </p:pic>
        <p:sp>
          <p:nvSpPr>
            <p:cNvPr id="6" name="文字方塊 5">
              <a:extLst>
                <a:ext uri="{FF2B5EF4-FFF2-40B4-BE49-F238E27FC236}">
                  <a16:creationId xmlns:a16="http://schemas.microsoft.com/office/drawing/2014/main" xmlns="" id="{BB05D347-DF17-487F-A235-7DB86CFE1BA8}"/>
                </a:ext>
              </a:extLst>
            </p:cNvPr>
            <p:cNvSpPr txBox="1"/>
            <p:nvPr/>
          </p:nvSpPr>
          <p:spPr>
            <a:xfrm>
              <a:off x="3190307" y="4881354"/>
              <a:ext cx="2880000" cy="707886"/>
            </a:xfrm>
            <a:prstGeom prst="rect">
              <a:avLst/>
            </a:prstGeom>
            <a:noFill/>
          </p:spPr>
          <p:txBody>
            <a:bodyPr wrap="square">
              <a:spAutoFit/>
            </a:bodyPr>
            <a:lstStyle/>
            <a:p>
              <a:pPr algn="l"/>
              <a:endParaRPr lang="en-US" altLang="zh-TW" sz="2000" b="1" i="0" strike="noStrike" baseline="0" dirty="0">
                <a:solidFill>
                  <a:schemeClr val="bg1"/>
                </a:solidFill>
                <a:latin typeface="Times-Roman"/>
              </a:endParaRPr>
            </a:p>
            <a:p>
              <a:pPr algn="l"/>
              <a:r>
                <a:rPr lang="en-US" altLang="zh-TW" sz="2000" b="1" dirty="0">
                  <a:solidFill>
                    <a:schemeClr val="bg1"/>
                  </a:solidFill>
                  <a:latin typeface="Times-Roman"/>
                </a:rPr>
                <a:t>9</a:t>
              </a:r>
              <a:r>
                <a:rPr lang="en-US" altLang="zh-TW" sz="2000" b="1" i="0" strike="noStrike" baseline="0" dirty="0">
                  <a:solidFill>
                    <a:schemeClr val="bg1"/>
                  </a:solidFill>
                  <a:latin typeface="Times-Roman"/>
                </a:rPr>
                <a:t>0% </a:t>
              </a:r>
              <a:r>
                <a:rPr lang="en-US" altLang="zh-TW" sz="2000" b="1" dirty="0">
                  <a:solidFill>
                    <a:schemeClr val="bg1"/>
                  </a:solidFill>
                  <a:latin typeface="Times-Roman"/>
                  <a:cs typeface="Times New Roman" panose="02020603050405020304" pitchFamily="18" charset="0"/>
                </a:rPr>
                <a:t>SPN</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grpSp>
      <p:grpSp>
        <p:nvGrpSpPr>
          <p:cNvPr id="13" name="群組 12"/>
          <p:cNvGrpSpPr/>
          <p:nvPr/>
        </p:nvGrpSpPr>
        <p:grpSpPr>
          <a:xfrm>
            <a:off x="3129636" y="2706016"/>
            <a:ext cx="2880000" cy="2880000"/>
            <a:chOff x="6287217" y="2708407"/>
            <a:chExt cx="2880000" cy="2880000"/>
          </a:xfrm>
        </p:grpSpPr>
        <p:pic>
          <p:nvPicPr>
            <p:cNvPr id="5" name="圖片 4">
              <a:extLst>
                <a:ext uri="{FF2B5EF4-FFF2-40B4-BE49-F238E27FC236}">
                  <a16:creationId xmlns:a16="http://schemas.microsoft.com/office/drawing/2014/main" xmlns="" id="{BAF1BFF8-C3D7-4791-B42F-9A4B75012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217" y="2708407"/>
              <a:ext cx="2880000" cy="2880000"/>
            </a:xfrm>
            <a:prstGeom prst="rect">
              <a:avLst/>
            </a:prstGeom>
          </p:spPr>
        </p:pic>
        <p:sp>
          <p:nvSpPr>
            <p:cNvPr id="7" name="文字方塊 6">
              <a:extLst>
                <a:ext uri="{FF2B5EF4-FFF2-40B4-BE49-F238E27FC236}">
                  <a16:creationId xmlns:a16="http://schemas.microsoft.com/office/drawing/2014/main" xmlns="" id="{28ABF740-8CD7-4AE5-A279-DAC2B0A7B4BE}"/>
                </a:ext>
              </a:extLst>
            </p:cNvPr>
            <p:cNvSpPr txBox="1"/>
            <p:nvPr/>
          </p:nvSpPr>
          <p:spPr>
            <a:xfrm>
              <a:off x="6287217" y="4880521"/>
              <a:ext cx="2880000" cy="707886"/>
            </a:xfrm>
            <a:prstGeom prst="rect">
              <a:avLst/>
            </a:prstGeom>
            <a:noFill/>
          </p:spPr>
          <p:txBody>
            <a:bodyPr wrap="square">
              <a:spAutoFit/>
            </a:bodyPr>
            <a:lstStyle/>
            <a:p>
              <a:pPr algn="l"/>
              <a:endParaRPr lang="en-US" altLang="zh-TW" sz="2000" b="1" i="0" strike="noStrike" baseline="0" dirty="0">
                <a:solidFill>
                  <a:schemeClr val="bg1"/>
                </a:solidFill>
                <a:latin typeface="Times-Roman"/>
              </a:endParaRPr>
            </a:p>
            <a:p>
              <a:pPr algn="l"/>
              <a:r>
                <a:rPr lang="en-US" altLang="zh-TW" sz="2000" b="1" i="0" strike="noStrike" baseline="0" dirty="0">
                  <a:solidFill>
                    <a:schemeClr val="bg1"/>
                  </a:solidFill>
                  <a:latin typeface="Times-Roman"/>
                </a:rPr>
                <a:t>80% </a:t>
              </a:r>
              <a:r>
                <a:rPr lang="en-US" altLang="zh-TW" sz="2000" b="1" dirty="0">
                  <a:solidFill>
                    <a:schemeClr val="bg1"/>
                  </a:solidFill>
                  <a:latin typeface="Times-Roman"/>
                  <a:cs typeface="Times New Roman" panose="02020603050405020304" pitchFamily="18" charset="0"/>
                </a:rPr>
                <a:t>SPN</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grpSp>
      <p:grpSp>
        <p:nvGrpSpPr>
          <p:cNvPr id="14" name="群組 13"/>
          <p:cNvGrpSpPr/>
          <p:nvPr/>
        </p:nvGrpSpPr>
        <p:grpSpPr>
          <a:xfrm>
            <a:off x="75688" y="2706016"/>
            <a:ext cx="2880566" cy="2880000"/>
            <a:chOff x="92831" y="2706016"/>
            <a:chExt cx="2880566" cy="2880000"/>
          </a:xfrm>
        </p:grpSpPr>
        <p:pic>
          <p:nvPicPr>
            <p:cNvPr id="8" name="圖片 7">
              <a:extLst>
                <a:ext uri="{FF2B5EF4-FFF2-40B4-BE49-F238E27FC236}">
                  <a16:creationId xmlns:a16="http://schemas.microsoft.com/office/drawing/2014/main" xmlns="" id="{D29EB3F0-B6E9-414A-B199-6DC6EEE82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97" y="2706016"/>
              <a:ext cx="2880000" cy="2880000"/>
            </a:xfrm>
            <a:prstGeom prst="rect">
              <a:avLst/>
            </a:prstGeom>
          </p:spPr>
        </p:pic>
        <p:sp>
          <p:nvSpPr>
            <p:cNvPr id="9" name="文字方塊 8">
              <a:extLst>
                <a:ext uri="{FF2B5EF4-FFF2-40B4-BE49-F238E27FC236}">
                  <a16:creationId xmlns:a16="http://schemas.microsoft.com/office/drawing/2014/main" xmlns="" id="{DF0B6ABF-47CA-4F73-95A9-A10AA3D272D8}"/>
                </a:ext>
              </a:extLst>
            </p:cNvPr>
            <p:cNvSpPr txBox="1"/>
            <p:nvPr/>
          </p:nvSpPr>
          <p:spPr>
            <a:xfrm>
              <a:off x="92831" y="4877298"/>
              <a:ext cx="2880000" cy="707886"/>
            </a:xfrm>
            <a:prstGeom prst="rect">
              <a:avLst/>
            </a:prstGeom>
            <a:noFill/>
          </p:spPr>
          <p:txBody>
            <a:bodyPr wrap="square">
              <a:spAutoFit/>
            </a:bodyPr>
            <a:lstStyle/>
            <a:p>
              <a:pPr algn="l"/>
              <a:endParaRPr lang="en-US" altLang="zh-TW" sz="2000" b="1" dirty="0">
                <a:solidFill>
                  <a:schemeClr val="bg1"/>
                </a:solidFill>
                <a:latin typeface="Times-Roman"/>
              </a:endParaRPr>
            </a:p>
            <a:p>
              <a:pPr algn="l"/>
              <a:r>
                <a:rPr lang="en-US" altLang="zh-TW" sz="2000" b="1" i="0" strike="noStrike" baseline="0" dirty="0">
                  <a:solidFill>
                    <a:schemeClr val="bg1"/>
                  </a:solidFill>
                  <a:latin typeface="Times-Roman"/>
                </a:rPr>
                <a:t>Clear</a:t>
              </a:r>
            </a:p>
          </p:txBody>
        </p:sp>
      </p:grpSp>
      <p:sp>
        <p:nvSpPr>
          <p:cNvPr id="15"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Works(9/9)</a:t>
            </a:r>
            <a:endParaRPr lang="zh-TW" altLang="en-US" sz="3200" dirty="0"/>
          </a:p>
        </p:txBody>
      </p:sp>
    </p:spTree>
    <p:extLst>
      <p:ext uri="{BB962C8B-B14F-4D97-AF65-F5344CB8AC3E}">
        <p14:creationId xmlns:p14="http://schemas.microsoft.com/office/powerpoint/2010/main" val="3025848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 xmlns:a16="http://schemas.microsoft.com/office/drawing/2014/main"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 xmlns:a16="http://schemas.microsoft.com/office/drawing/2014/main"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16" name="AutoShape 43">
              <a:extLst>
                <a:ext uri="{FF2B5EF4-FFF2-40B4-BE49-F238E27FC236}">
                  <a16:creationId xmlns="" xmlns:a16="http://schemas.microsoft.com/office/drawing/2014/main"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17" name="Text Box 44">
              <a:extLst>
                <a:ext uri="{FF2B5EF4-FFF2-40B4-BE49-F238E27FC236}">
                  <a16:creationId xmlns="" xmlns:a16="http://schemas.microsoft.com/office/drawing/2014/main" id="{B1323A5A-C771-463D-ACD0-8F247C06D825}"/>
                </a:ext>
              </a:extLst>
            </p:cNvPr>
            <p:cNvSpPr txBox="1">
              <a:spLocks noChangeArrowheads="1"/>
            </p:cNvSpPr>
            <p:nvPr/>
          </p:nvSpPr>
          <p:spPr bwMode="gray">
            <a:xfrm>
              <a:off x="1824" y="1920"/>
              <a:ext cx="216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 xmlns:a16="http://schemas.microsoft.com/office/drawing/2014/main"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 xmlns:a16="http://schemas.microsoft.com/office/drawing/2014/main"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 xmlns:a16="http://schemas.microsoft.com/office/drawing/2014/main"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23" name="AutoShape 43">
              <a:extLst>
                <a:ext uri="{FF2B5EF4-FFF2-40B4-BE49-F238E27FC236}">
                  <a16:creationId xmlns="" xmlns:a16="http://schemas.microsoft.com/office/drawing/2014/main"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24" name="Text Box 44">
              <a:extLst>
                <a:ext uri="{FF2B5EF4-FFF2-40B4-BE49-F238E27FC236}">
                  <a16:creationId xmlns="" xmlns:a16="http://schemas.microsoft.com/office/drawing/2014/main"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 xmlns:a16="http://schemas.microsoft.com/office/drawing/2014/main"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 xmlns:a16="http://schemas.microsoft.com/office/drawing/2014/main"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 xmlns:a16="http://schemas.microsoft.com/office/drawing/2014/main"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29" name="AutoShape 43">
              <a:extLst>
                <a:ext uri="{FF2B5EF4-FFF2-40B4-BE49-F238E27FC236}">
                  <a16:creationId xmlns="" xmlns:a16="http://schemas.microsoft.com/office/drawing/2014/main"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latin typeface="Arial" panose="020B0604020202020204" pitchFamily="34" charset="0"/>
                <a:cs typeface="Arial" panose="020B0604020202020204" pitchFamily="34" charset="0"/>
              </a:endParaRPr>
            </a:p>
          </p:txBody>
        </p:sp>
        <p:sp>
          <p:nvSpPr>
            <p:cNvPr id="30" name="Text Box 44">
              <a:extLst>
                <a:ext uri="{FF2B5EF4-FFF2-40B4-BE49-F238E27FC236}">
                  <a16:creationId xmlns="" xmlns:a16="http://schemas.microsoft.com/office/drawing/2014/main"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Proposed </a:t>
              </a:r>
              <a:r>
                <a:rPr lang="en-US" sz="2800" b="1" dirty="0" smtClean="0">
                  <a:latin typeface="Arial" panose="020B0604020202020204" pitchFamily="34" charset="0"/>
                  <a:cs typeface="Arial" panose="020B0604020202020204" pitchFamily="34" charset="0"/>
                </a:rPr>
                <a:t>Method</a:t>
              </a:r>
              <a:endParaRPr lang="en-US" sz="2800" b="1" dirty="0">
                <a:latin typeface="Arial" panose="020B0604020202020204" pitchFamily="34" charset="0"/>
                <a:cs typeface="Arial" panose="020B0604020202020204" pitchFamily="34" charset="0"/>
              </a:endParaRPr>
            </a:p>
          </p:txBody>
        </p:sp>
        <p:sp>
          <p:nvSpPr>
            <p:cNvPr id="31" name="Text Box 45">
              <a:extLst>
                <a:ext uri="{FF2B5EF4-FFF2-40B4-BE49-F238E27FC236}">
                  <a16:creationId xmlns="" xmlns:a16="http://schemas.microsoft.com/office/drawing/2014/main"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 xmlns:a16="http://schemas.microsoft.com/office/drawing/2014/main"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 xmlns:a16="http://schemas.microsoft.com/office/drawing/2014/main"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34" name="AutoShape 43">
              <a:extLst>
                <a:ext uri="{FF2B5EF4-FFF2-40B4-BE49-F238E27FC236}">
                  <a16:creationId xmlns="" xmlns:a16="http://schemas.microsoft.com/office/drawing/2014/main"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35" name="Text Box 44">
              <a:extLst>
                <a:ext uri="{FF2B5EF4-FFF2-40B4-BE49-F238E27FC236}">
                  <a16:creationId xmlns="" xmlns:a16="http://schemas.microsoft.com/office/drawing/2014/main"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 xmlns:a16="http://schemas.microsoft.com/office/drawing/2014/main"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 xmlns:a16="http://schemas.microsoft.com/office/drawing/2014/main"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 xmlns:a16="http://schemas.microsoft.com/office/drawing/2014/main"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46" name="AutoShape 43">
              <a:extLst>
                <a:ext uri="{FF2B5EF4-FFF2-40B4-BE49-F238E27FC236}">
                  <a16:creationId xmlns="" xmlns:a16="http://schemas.microsoft.com/office/drawing/2014/main"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49" name="Text Box 44">
              <a:extLst>
                <a:ext uri="{FF2B5EF4-FFF2-40B4-BE49-F238E27FC236}">
                  <a16:creationId xmlns="" xmlns:a16="http://schemas.microsoft.com/office/drawing/2014/main"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 xmlns:a16="http://schemas.microsoft.com/office/drawing/2014/main"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3808480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 xmlns:a16="http://schemas.microsoft.com/office/drawing/2014/main"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 xmlns:a16="http://schemas.microsoft.com/office/drawing/2014/main"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6" name="AutoShape 43">
              <a:extLst>
                <a:ext uri="{FF2B5EF4-FFF2-40B4-BE49-F238E27FC236}">
                  <a16:creationId xmlns="" xmlns:a16="http://schemas.microsoft.com/office/drawing/2014/main"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7" name="Text Box 44">
              <a:extLst>
                <a:ext uri="{FF2B5EF4-FFF2-40B4-BE49-F238E27FC236}">
                  <a16:creationId xmlns="" xmlns:a16="http://schemas.microsoft.com/office/drawing/2014/main" id="{B1323A5A-C771-463D-ACD0-8F247C06D825}"/>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 xmlns:a16="http://schemas.microsoft.com/office/drawing/2014/main"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 xmlns:a16="http://schemas.microsoft.com/office/drawing/2014/main"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 xmlns:a16="http://schemas.microsoft.com/office/drawing/2014/main"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3" name="AutoShape 43">
              <a:extLst>
                <a:ext uri="{FF2B5EF4-FFF2-40B4-BE49-F238E27FC236}">
                  <a16:creationId xmlns="" xmlns:a16="http://schemas.microsoft.com/office/drawing/2014/main"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4" name="Text Box 44">
              <a:extLst>
                <a:ext uri="{FF2B5EF4-FFF2-40B4-BE49-F238E27FC236}">
                  <a16:creationId xmlns="" xmlns:a16="http://schemas.microsoft.com/office/drawing/2014/main"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 xmlns:a16="http://schemas.microsoft.com/office/drawing/2014/main"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 xmlns:a16="http://schemas.microsoft.com/office/drawing/2014/main"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 xmlns:a16="http://schemas.microsoft.com/office/drawing/2014/main"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29" name="AutoShape 43">
              <a:extLst>
                <a:ext uri="{FF2B5EF4-FFF2-40B4-BE49-F238E27FC236}">
                  <a16:creationId xmlns="" xmlns:a16="http://schemas.microsoft.com/office/drawing/2014/main"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latin typeface="Arial" panose="020B0604020202020204" pitchFamily="34" charset="0"/>
                <a:cs typeface="Arial" panose="020B0604020202020204" pitchFamily="34" charset="0"/>
              </a:endParaRPr>
            </a:p>
          </p:txBody>
        </p:sp>
        <p:sp>
          <p:nvSpPr>
            <p:cNvPr id="30" name="Text Box 44">
              <a:extLst>
                <a:ext uri="{FF2B5EF4-FFF2-40B4-BE49-F238E27FC236}">
                  <a16:creationId xmlns="" xmlns:a16="http://schemas.microsoft.com/office/drawing/2014/main"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Proposed </a:t>
              </a:r>
              <a:r>
                <a:rPr lang="en-US" sz="2800" b="1" dirty="0" smtClean="0">
                  <a:latin typeface="Arial" panose="020B0604020202020204" pitchFamily="34" charset="0"/>
                  <a:cs typeface="Arial" panose="020B0604020202020204" pitchFamily="34" charset="0"/>
                </a:rPr>
                <a:t>Method</a:t>
              </a:r>
              <a:endParaRPr lang="en-US" sz="2800" b="1" dirty="0">
                <a:latin typeface="Arial" panose="020B0604020202020204" pitchFamily="34" charset="0"/>
                <a:cs typeface="Arial" panose="020B0604020202020204" pitchFamily="34" charset="0"/>
              </a:endParaRPr>
            </a:p>
          </p:txBody>
        </p:sp>
        <p:sp>
          <p:nvSpPr>
            <p:cNvPr id="31" name="Text Box 45">
              <a:extLst>
                <a:ext uri="{FF2B5EF4-FFF2-40B4-BE49-F238E27FC236}">
                  <a16:creationId xmlns="" xmlns:a16="http://schemas.microsoft.com/office/drawing/2014/main"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 xmlns:a16="http://schemas.microsoft.com/office/drawing/2014/main"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 xmlns:a16="http://schemas.microsoft.com/office/drawing/2014/main"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4" name="AutoShape 43">
              <a:extLst>
                <a:ext uri="{FF2B5EF4-FFF2-40B4-BE49-F238E27FC236}">
                  <a16:creationId xmlns="" xmlns:a16="http://schemas.microsoft.com/office/drawing/2014/main"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5" name="Text Box 44">
              <a:extLst>
                <a:ext uri="{FF2B5EF4-FFF2-40B4-BE49-F238E27FC236}">
                  <a16:creationId xmlns="" xmlns:a16="http://schemas.microsoft.com/office/drawing/2014/main"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 xmlns:a16="http://schemas.microsoft.com/office/drawing/2014/main"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 xmlns:a16="http://schemas.microsoft.com/office/drawing/2014/main"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 xmlns:a16="http://schemas.microsoft.com/office/drawing/2014/main"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6" name="AutoShape 43">
              <a:extLst>
                <a:ext uri="{FF2B5EF4-FFF2-40B4-BE49-F238E27FC236}">
                  <a16:creationId xmlns="" xmlns:a16="http://schemas.microsoft.com/office/drawing/2014/main"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9" name="Text Box 44">
              <a:extLst>
                <a:ext uri="{FF2B5EF4-FFF2-40B4-BE49-F238E27FC236}">
                  <a16:creationId xmlns="" xmlns:a16="http://schemas.microsoft.com/office/drawing/2014/main"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 xmlns:a16="http://schemas.microsoft.com/office/drawing/2014/main"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30011901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altLang="zh-TW" sz="2400" b="1" dirty="0">
                <a:latin typeface="Arial" charset="0"/>
                <a:ea typeface="新細明體" charset="-120"/>
              </a:rPr>
              <a:t>Proposed Method</a:t>
            </a:r>
            <a:endParaRPr kumimoji="1" lang="en-US" sz="2400" b="1" dirty="0">
              <a:latin typeface="Arial" charset="0"/>
              <a:ea typeface="新細明體" charset="-120"/>
            </a:endParaRPr>
          </a:p>
        </p:txBody>
      </p:sp>
      <p:grpSp>
        <p:nvGrpSpPr>
          <p:cNvPr id="6" name="Group 5"/>
          <p:cNvGrpSpPr/>
          <p:nvPr/>
        </p:nvGrpSpPr>
        <p:grpSpPr>
          <a:xfrm>
            <a:off x="467423" y="2778100"/>
            <a:ext cx="3943441" cy="2379092"/>
            <a:chOff x="179388" y="2132856"/>
            <a:chExt cx="3456508" cy="3312368"/>
          </a:xfrm>
        </p:grpSpPr>
        <p:sp>
          <p:nvSpPr>
            <p:cNvPr id="5" name="Rectangle 4"/>
            <p:cNvSpPr/>
            <p:nvPr/>
          </p:nvSpPr>
          <p:spPr bwMode="auto">
            <a:xfrm>
              <a:off x="179388" y="2132856"/>
              <a:ext cx="3456508" cy="331236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9" name="內容版面配置區 2">
              <a:extLst>
                <a:ext uri="{FF2B5EF4-FFF2-40B4-BE49-F238E27FC236}">
                  <a16:creationId xmlns:a16="http://schemas.microsoft.com/office/drawing/2014/main" xmlns="" id="{0005FF35-F593-4695-A342-3E481CECD8E1}"/>
                </a:ext>
              </a:extLst>
            </p:cNvPr>
            <p:cNvSpPr txBox="1">
              <a:spLocks/>
            </p:cNvSpPr>
            <p:nvPr/>
          </p:nvSpPr>
          <p:spPr bwMode="auto">
            <a:xfrm>
              <a:off x="268998" y="2207692"/>
              <a:ext cx="3222882" cy="3096344"/>
            </a:xfrm>
            <a:prstGeom prst="rect">
              <a:avLst/>
            </a:prstGeom>
            <a:noFill/>
            <a:ln>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TW" sz="2400" b="1" kern="0" dirty="0">
                  <a:latin typeface="Arial" panose="020B0604020202020204" pitchFamily="34" charset="0"/>
                  <a:cs typeface="Arial" panose="020B0604020202020204" pitchFamily="34" charset="0"/>
                </a:rPr>
                <a:t>M</a:t>
              </a:r>
              <a:r>
                <a:rPr lang="zh-TW" altLang="zh-TW" sz="2400" b="1" kern="0" dirty="0">
                  <a:latin typeface="Arial" panose="020B0604020202020204" pitchFamily="34" charset="0"/>
                  <a:cs typeface="Arial" panose="020B0604020202020204" pitchFamily="34" charset="0"/>
                </a:rPr>
                <a:t>orphological </a:t>
              </a:r>
              <a:r>
                <a:rPr lang="en-US" altLang="zh-TW" sz="2400" b="1" kern="0" dirty="0">
                  <a:latin typeface="Arial" panose="020B0604020202020204" pitchFamily="34" charset="0"/>
                  <a:cs typeface="Arial" panose="020B0604020202020204" pitchFamily="34" charset="0"/>
                </a:rPr>
                <a:t>M</a:t>
              </a:r>
              <a:r>
                <a:rPr lang="zh-TW" altLang="zh-TW" sz="2400" b="1" kern="0" dirty="0">
                  <a:latin typeface="Arial" panose="020B0604020202020204" pitchFamily="34" charset="0"/>
                  <a:cs typeface="Arial" panose="020B0604020202020204" pitchFamily="34" charset="0"/>
                </a:rPr>
                <a:t>ean</a:t>
              </a:r>
              <a:r>
                <a:rPr lang="zh-TW" altLang="en-US" sz="2400" b="1" kern="0" dirty="0">
                  <a:latin typeface="Arial" panose="020B0604020202020204" pitchFamily="34" charset="0"/>
                  <a:cs typeface="Arial" panose="020B0604020202020204" pitchFamily="34" charset="0"/>
                </a:rPr>
                <a:t> </a:t>
              </a:r>
              <a:r>
                <a:rPr lang="en-US" altLang="zh-TW" sz="2400" b="1" kern="0" dirty="0">
                  <a:latin typeface="Arial" panose="020B0604020202020204" pitchFamily="34" charset="0"/>
                  <a:cs typeface="Arial" panose="020B0604020202020204" pitchFamily="34" charset="0"/>
                </a:rPr>
                <a:t>F</a:t>
              </a:r>
              <a:r>
                <a:rPr lang="zh-TW" altLang="zh-TW" sz="2400" b="1" kern="0" dirty="0">
                  <a:latin typeface="Arial" panose="020B0604020202020204" pitchFamily="34" charset="0"/>
                  <a:cs typeface="Arial" panose="020B0604020202020204" pitchFamily="34" charset="0"/>
                </a:rPr>
                <a:t>ilter</a:t>
              </a:r>
              <a:r>
                <a:rPr lang="en-US" altLang="zh-TW" sz="2400" b="1" kern="0" dirty="0">
                  <a:latin typeface="Arial" panose="020B0604020202020204" pitchFamily="34" charset="0"/>
                  <a:cs typeface="Arial" panose="020B0604020202020204" pitchFamily="34" charset="0"/>
                </a:rPr>
                <a:t> </a:t>
              </a:r>
              <a:r>
                <a:rPr lang="en-US" altLang="zh-CN" sz="2400" b="1" kern="0" dirty="0">
                  <a:latin typeface="Arial" panose="020B0604020202020204" pitchFamily="34" charset="0"/>
                  <a:cs typeface="Arial" panose="020B0604020202020204" pitchFamily="34" charset="0"/>
                </a:rPr>
                <a:t>(</a:t>
              </a:r>
              <a:r>
                <a:rPr lang="en-US" altLang="zh-TW" sz="2400" b="1" kern="0" dirty="0">
                  <a:latin typeface="Arial" panose="020B0604020202020204" pitchFamily="34" charset="0"/>
                  <a:cs typeface="Arial" panose="020B0604020202020204" pitchFamily="34" charset="0"/>
                </a:rPr>
                <a:t>MMF</a:t>
              </a:r>
              <a:r>
                <a:rPr lang="en-US" altLang="zh-CN" sz="2400" b="1" kern="0" dirty="0">
                  <a:latin typeface="Arial" panose="020B0604020202020204" pitchFamily="34" charset="0"/>
                  <a:cs typeface="Arial" panose="020B0604020202020204" pitchFamily="34" charset="0"/>
                </a:rPr>
                <a:t>)</a:t>
              </a:r>
            </a:p>
            <a:p>
              <a:pPr marL="0" indent="0" algn="ctr" fontAlgn="ctr">
                <a:lnSpc>
                  <a:spcPct val="150000"/>
                </a:lnSpc>
                <a:buNone/>
              </a:pPr>
              <a:r>
                <a:rPr lang="en-US" altLang="zh-CN" sz="2000" kern="0" dirty="0" smtClean="0">
                  <a:latin typeface="Arial" panose="020B0604020202020204" pitchFamily="34" charset="0"/>
                  <a:cs typeface="Arial" panose="020B0604020202020204" pitchFamily="34" charset="0"/>
                </a:rPr>
                <a:t>For </a:t>
              </a:r>
              <a:r>
                <a:rPr lang="en-US" altLang="zh-CN" sz="2000" kern="0" dirty="0" err="1">
                  <a:latin typeface="Arial" panose="020B0604020202020204" pitchFamily="34" charset="0"/>
                  <a:cs typeface="Arial" panose="020B0604020202020204" pitchFamily="34" charset="0"/>
                </a:rPr>
                <a:t>denoising</a:t>
              </a:r>
              <a:r>
                <a:rPr lang="en-US" altLang="zh-CN" sz="2000" kern="0" dirty="0">
                  <a:latin typeface="Arial" panose="020B0604020202020204" pitchFamily="34" charset="0"/>
                  <a:cs typeface="Arial" panose="020B0604020202020204" pitchFamily="34" charset="0"/>
                </a:rPr>
                <a:t> method in the SPN suppression stage</a:t>
              </a:r>
            </a:p>
          </p:txBody>
        </p:sp>
      </p:grpSp>
      <p:sp>
        <p:nvSpPr>
          <p:cNvPr id="11" name="內容版面配置區 2">
            <a:extLst>
              <a:ext uri="{FF2B5EF4-FFF2-40B4-BE49-F238E27FC236}">
                <a16:creationId xmlns:a16="http://schemas.microsoft.com/office/drawing/2014/main" xmlns="" id="{0005FF35-F593-4695-A342-3E481CECD8E1}"/>
              </a:ext>
            </a:extLst>
          </p:cNvPr>
          <p:cNvSpPr txBox="1">
            <a:spLocks/>
          </p:cNvSpPr>
          <p:nvPr/>
        </p:nvSpPr>
        <p:spPr bwMode="auto">
          <a:xfrm>
            <a:off x="4751738" y="2791296"/>
            <a:ext cx="3924721" cy="236589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zh-TW" altLang="zh-TW" sz="2400" b="1" kern="0" dirty="0">
                <a:latin typeface="Arial" panose="020B0604020202020204" pitchFamily="34" charset="0"/>
                <a:cs typeface="Arial" panose="020B0604020202020204" pitchFamily="34" charset="0"/>
              </a:rPr>
              <a:t>Lightweight Denoising </a:t>
            </a:r>
            <a:r>
              <a:rPr lang="en-US" altLang="zh-TW" sz="2400" b="1" kern="0" dirty="0">
                <a:latin typeface="Arial" panose="020B0604020202020204" pitchFamily="34" charset="0"/>
                <a:cs typeface="Arial" panose="020B0604020202020204" pitchFamily="34" charset="0"/>
              </a:rPr>
              <a:t>N</a:t>
            </a:r>
            <a:r>
              <a:rPr lang="zh-TW" altLang="zh-TW" sz="2400" b="1" kern="0" dirty="0">
                <a:latin typeface="Arial" panose="020B0604020202020204" pitchFamily="34" charset="0"/>
                <a:cs typeface="Arial" panose="020B0604020202020204" pitchFamily="34" charset="0"/>
              </a:rPr>
              <a:t>etwork</a:t>
            </a:r>
            <a:r>
              <a:rPr lang="en-US" altLang="zh-TW" sz="2400" b="1" kern="0" dirty="0">
                <a:latin typeface="Arial" panose="020B0604020202020204" pitchFamily="34" charset="0"/>
                <a:cs typeface="Arial" panose="020B0604020202020204" pitchFamily="34" charset="0"/>
              </a:rPr>
              <a:t> </a:t>
            </a:r>
            <a:r>
              <a:rPr lang="zh-TW" altLang="zh-TW" sz="2400" b="1" kern="0" dirty="0">
                <a:latin typeface="Arial" panose="020B0604020202020204" pitchFamily="34" charset="0"/>
                <a:cs typeface="Arial" panose="020B0604020202020204" pitchFamily="34" charset="0"/>
              </a:rPr>
              <a:t>(LD-Net)</a:t>
            </a:r>
            <a:r>
              <a:rPr lang="en-US" altLang="zh-CN" sz="2400" b="1" kern="0" dirty="0">
                <a:latin typeface="Arial" panose="020B0604020202020204" pitchFamily="34" charset="0"/>
                <a:cs typeface="Arial" panose="020B0604020202020204" pitchFamily="34" charset="0"/>
              </a:rPr>
              <a:t>  </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a:t>
            </a:r>
            <a:r>
              <a:rPr lang="en-US" altLang="zh-CN" sz="2000" kern="0" dirty="0" err="1">
                <a:latin typeface="Arial" panose="020B0604020202020204" pitchFamily="34" charset="0"/>
                <a:cs typeface="Arial" panose="020B0604020202020204" pitchFamily="34" charset="0"/>
              </a:rPr>
              <a:t>denoising</a:t>
            </a:r>
            <a:r>
              <a:rPr lang="en-US" altLang="zh-CN" sz="2000" kern="0" dirty="0">
                <a:latin typeface="Arial" panose="020B0604020202020204" pitchFamily="34" charset="0"/>
                <a:cs typeface="Arial" panose="020B0604020202020204" pitchFamily="34" charset="0"/>
              </a:rPr>
              <a:t> method in the </a:t>
            </a:r>
            <a:r>
              <a:rPr lang="en-US" altLang="zh-CN" sz="2000" kern="0" dirty="0" smtClean="0">
                <a:latin typeface="Arial" panose="020B0604020202020204" pitchFamily="34" charset="0"/>
                <a:cs typeface="Arial" panose="020B0604020202020204" pitchFamily="34" charset="0"/>
              </a:rPr>
              <a:t>RVIN </a:t>
            </a:r>
            <a:r>
              <a:rPr lang="en-US" altLang="zh-CN" sz="2000" kern="0" dirty="0">
                <a:latin typeface="Arial" panose="020B0604020202020204" pitchFamily="34" charset="0"/>
                <a:cs typeface="Arial" panose="020B0604020202020204" pitchFamily="34" charset="0"/>
              </a:rPr>
              <a:t>suppression stage</a:t>
            </a:r>
          </a:p>
        </p:txBody>
      </p:sp>
      <p:cxnSp>
        <p:nvCxnSpPr>
          <p:cNvPr id="18" name="Straight Arrow Connector 17"/>
          <p:cNvCxnSpPr>
            <a:stCxn id="13" idx="2"/>
          </p:cNvCxnSpPr>
          <p:nvPr/>
        </p:nvCxnSpPr>
        <p:spPr bwMode="auto">
          <a:xfrm flipH="1">
            <a:off x="2408104" y="1949674"/>
            <a:ext cx="2163896" cy="828426"/>
          </a:xfrm>
          <a:prstGeom prst="straightConnector1">
            <a:avLst/>
          </a:prstGeom>
          <a:ln>
            <a:headEnd type="none" w="sm" len="med"/>
            <a:tailEnd type="triangle" w="lg"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2"/>
          </p:cNvCxnSpPr>
          <p:nvPr/>
        </p:nvCxnSpPr>
        <p:spPr bwMode="auto">
          <a:xfrm>
            <a:off x="4572003" y="1949674"/>
            <a:ext cx="2142095" cy="828426"/>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2" name="標題 1"/>
          <p:cNvSpPr>
            <a:spLocks noGrp="1"/>
          </p:cNvSpPr>
          <p:nvPr>
            <p:ph type="title"/>
          </p:nvPr>
        </p:nvSpPr>
        <p:spPr>
          <a:xfrm>
            <a:off x="1" y="3"/>
            <a:ext cx="9144000" cy="720725"/>
          </a:xfrm>
        </p:spPr>
        <p:txBody>
          <a:bodyPr/>
          <a:lstStyle/>
          <a:p>
            <a:pPr algn="ctr"/>
            <a:r>
              <a:rPr lang="en-US" altLang="zh-TW" sz="3200" dirty="0" smtClean="0"/>
              <a:t>Proposed Method(1/23)</a:t>
            </a:r>
            <a:endParaRPr lang="zh-TW" altLang="en-US" sz="3200" dirty="0"/>
          </a:p>
        </p:txBody>
      </p:sp>
      <p:sp>
        <p:nvSpPr>
          <p:cNvPr id="14" name="文字方塊 13">
            <a:extLst>
              <a:ext uri="{FF2B5EF4-FFF2-40B4-BE49-F238E27FC236}">
                <a16:creationId xmlns="" xmlns:a16="http://schemas.microsoft.com/office/drawing/2014/main" id="{2AD79961-E9F2-4EBF-8F73-47216B23BB89}"/>
              </a:ext>
            </a:extLst>
          </p:cNvPr>
          <p:cNvSpPr txBox="1"/>
          <p:nvPr/>
        </p:nvSpPr>
        <p:spPr>
          <a:xfrm>
            <a:off x="467421" y="2165260"/>
            <a:ext cx="3943441" cy="583621"/>
          </a:xfrm>
          <a:prstGeom prst="rect">
            <a:avLst/>
          </a:prstGeom>
          <a:noFill/>
        </p:spPr>
        <p:txBody>
          <a:bodyPr wrap="square">
            <a:spAutoFit/>
          </a:bodyPr>
          <a:lstStyle/>
          <a:p>
            <a:pPr fontAlgn="base">
              <a:lnSpc>
                <a:spcPct val="150000"/>
              </a:lnSpc>
              <a:spcAft>
                <a:spcPct val="0"/>
              </a:spcAft>
            </a:pPr>
            <a:r>
              <a:rPr kumimoji="1" lang="en-US" altLang="zh-TW" sz="2400" b="1" kern="0" dirty="0">
                <a:solidFill>
                  <a:schemeClr val="accent1">
                    <a:lumMod val="50000"/>
                  </a:schemeClr>
                </a:solidFill>
                <a:latin typeface="Arial" panose="020B0604020202020204" pitchFamily="34" charset="0"/>
                <a:ea typeface="微軟正黑體" pitchFamily="34" charset="-120"/>
                <a:cs typeface="Arial" panose="020B0604020202020204" pitchFamily="34" charset="0"/>
              </a:rPr>
              <a:t>Method 1</a:t>
            </a:r>
          </a:p>
        </p:txBody>
      </p:sp>
      <p:sp>
        <p:nvSpPr>
          <p:cNvPr id="15" name="文字方塊 14">
            <a:extLst>
              <a:ext uri="{FF2B5EF4-FFF2-40B4-BE49-F238E27FC236}">
                <a16:creationId xmlns="" xmlns:a16="http://schemas.microsoft.com/office/drawing/2014/main" id="{D702A8A3-CDDA-4EDB-9B0C-FE879C1CC757}"/>
              </a:ext>
            </a:extLst>
          </p:cNvPr>
          <p:cNvSpPr txBox="1"/>
          <p:nvPr/>
        </p:nvSpPr>
        <p:spPr>
          <a:xfrm>
            <a:off x="4751737" y="2194479"/>
            <a:ext cx="3943441" cy="583621"/>
          </a:xfrm>
          <a:prstGeom prst="rect">
            <a:avLst/>
          </a:prstGeom>
          <a:noFill/>
        </p:spPr>
        <p:txBody>
          <a:bodyPr wrap="square">
            <a:spAutoFit/>
          </a:bodyPr>
          <a:lstStyle/>
          <a:p>
            <a:pPr algn="r" fontAlgn="base">
              <a:lnSpc>
                <a:spcPct val="150000"/>
              </a:lnSpc>
              <a:spcAft>
                <a:spcPct val="0"/>
              </a:spcAft>
            </a:pPr>
            <a:r>
              <a:rPr kumimoji="1" lang="en-US" altLang="zh-TW" sz="2400" b="1" kern="0" dirty="0">
                <a:solidFill>
                  <a:srgbClr val="FFC000"/>
                </a:solidFill>
                <a:latin typeface="Arial" panose="020B0604020202020204" pitchFamily="34" charset="0"/>
                <a:ea typeface="微軟正黑體" pitchFamily="34" charset="-120"/>
                <a:cs typeface="Arial" panose="020B0604020202020204" pitchFamily="34" charset="0"/>
              </a:rPr>
              <a:t>Method 2</a:t>
            </a:r>
          </a:p>
        </p:txBody>
      </p:sp>
    </p:spTree>
    <p:extLst>
      <p:ext uri="{BB962C8B-B14F-4D97-AF65-F5344CB8AC3E}">
        <p14:creationId xmlns:p14="http://schemas.microsoft.com/office/powerpoint/2010/main" val="57103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altLang="zh-TW" sz="2400" b="1" dirty="0">
                <a:latin typeface="Arial" charset="0"/>
                <a:ea typeface="新細明體" charset="-120"/>
              </a:rPr>
              <a:t>Proposed Method</a:t>
            </a:r>
            <a:endParaRPr kumimoji="1" lang="en-US" sz="2400" b="1" dirty="0">
              <a:latin typeface="Arial" charset="0"/>
              <a:ea typeface="新細明體" charset="-120"/>
            </a:endParaRPr>
          </a:p>
        </p:txBody>
      </p:sp>
      <p:grpSp>
        <p:nvGrpSpPr>
          <p:cNvPr id="6" name="Group 5"/>
          <p:cNvGrpSpPr/>
          <p:nvPr/>
        </p:nvGrpSpPr>
        <p:grpSpPr>
          <a:xfrm>
            <a:off x="467423" y="2778100"/>
            <a:ext cx="3943441" cy="2379092"/>
            <a:chOff x="179388" y="2132856"/>
            <a:chExt cx="3456508" cy="3312368"/>
          </a:xfrm>
        </p:grpSpPr>
        <p:sp>
          <p:nvSpPr>
            <p:cNvPr id="5" name="Rectangle 4"/>
            <p:cNvSpPr/>
            <p:nvPr/>
          </p:nvSpPr>
          <p:spPr bwMode="auto">
            <a:xfrm>
              <a:off x="179388" y="2132856"/>
              <a:ext cx="3456508" cy="331236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9" name="內容版面配置區 2">
              <a:extLst>
                <a:ext uri="{FF2B5EF4-FFF2-40B4-BE49-F238E27FC236}">
                  <a16:creationId xmlns:a16="http://schemas.microsoft.com/office/drawing/2014/main" xmlns="" id="{0005FF35-F593-4695-A342-3E481CECD8E1}"/>
                </a:ext>
              </a:extLst>
            </p:cNvPr>
            <p:cNvSpPr txBox="1">
              <a:spLocks/>
            </p:cNvSpPr>
            <p:nvPr/>
          </p:nvSpPr>
          <p:spPr bwMode="auto">
            <a:xfrm>
              <a:off x="268998" y="2207692"/>
              <a:ext cx="3222882" cy="3096344"/>
            </a:xfrm>
            <a:prstGeom prst="rect">
              <a:avLst/>
            </a:prstGeom>
            <a:noFill/>
            <a:ln>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TW" sz="2400" b="1" kern="0" dirty="0">
                  <a:latin typeface="Arial" panose="020B0604020202020204" pitchFamily="34" charset="0"/>
                  <a:cs typeface="Arial" panose="020B0604020202020204" pitchFamily="34" charset="0"/>
                </a:rPr>
                <a:t>M</a:t>
              </a:r>
              <a:r>
                <a:rPr lang="zh-TW" altLang="zh-TW" sz="2400" b="1" kern="0" dirty="0">
                  <a:latin typeface="Arial" panose="020B0604020202020204" pitchFamily="34" charset="0"/>
                  <a:cs typeface="Arial" panose="020B0604020202020204" pitchFamily="34" charset="0"/>
                </a:rPr>
                <a:t>orphological </a:t>
              </a:r>
              <a:r>
                <a:rPr lang="en-US" altLang="zh-TW" sz="2400" b="1" kern="0" dirty="0">
                  <a:latin typeface="Arial" panose="020B0604020202020204" pitchFamily="34" charset="0"/>
                  <a:cs typeface="Arial" panose="020B0604020202020204" pitchFamily="34" charset="0"/>
                </a:rPr>
                <a:t>M</a:t>
              </a:r>
              <a:r>
                <a:rPr lang="zh-TW" altLang="zh-TW" sz="2400" b="1" kern="0" dirty="0">
                  <a:latin typeface="Arial" panose="020B0604020202020204" pitchFamily="34" charset="0"/>
                  <a:cs typeface="Arial" panose="020B0604020202020204" pitchFamily="34" charset="0"/>
                </a:rPr>
                <a:t>ean</a:t>
              </a:r>
              <a:r>
                <a:rPr lang="zh-TW" altLang="en-US" sz="2400" b="1" kern="0" dirty="0">
                  <a:latin typeface="Arial" panose="020B0604020202020204" pitchFamily="34" charset="0"/>
                  <a:cs typeface="Arial" panose="020B0604020202020204" pitchFamily="34" charset="0"/>
                </a:rPr>
                <a:t> </a:t>
              </a:r>
              <a:r>
                <a:rPr lang="en-US" altLang="zh-TW" sz="2400" b="1" kern="0" dirty="0">
                  <a:latin typeface="Arial" panose="020B0604020202020204" pitchFamily="34" charset="0"/>
                  <a:cs typeface="Arial" panose="020B0604020202020204" pitchFamily="34" charset="0"/>
                </a:rPr>
                <a:t>F</a:t>
              </a:r>
              <a:r>
                <a:rPr lang="zh-TW" altLang="zh-TW" sz="2400" b="1" kern="0" dirty="0">
                  <a:latin typeface="Arial" panose="020B0604020202020204" pitchFamily="34" charset="0"/>
                  <a:cs typeface="Arial" panose="020B0604020202020204" pitchFamily="34" charset="0"/>
                </a:rPr>
                <a:t>ilter</a:t>
              </a:r>
              <a:r>
                <a:rPr lang="en-US" altLang="zh-TW" sz="2400" b="1" kern="0" dirty="0">
                  <a:latin typeface="Arial" panose="020B0604020202020204" pitchFamily="34" charset="0"/>
                  <a:cs typeface="Arial" panose="020B0604020202020204" pitchFamily="34" charset="0"/>
                </a:rPr>
                <a:t> </a:t>
              </a:r>
              <a:r>
                <a:rPr lang="en-US" altLang="zh-CN" sz="2400" b="1" kern="0" dirty="0">
                  <a:latin typeface="Arial" panose="020B0604020202020204" pitchFamily="34" charset="0"/>
                  <a:cs typeface="Arial" panose="020B0604020202020204" pitchFamily="34" charset="0"/>
                </a:rPr>
                <a:t>(</a:t>
              </a:r>
              <a:r>
                <a:rPr lang="en-US" altLang="zh-TW" sz="2400" b="1" kern="0" dirty="0">
                  <a:latin typeface="Arial" panose="020B0604020202020204" pitchFamily="34" charset="0"/>
                  <a:cs typeface="Arial" panose="020B0604020202020204" pitchFamily="34" charset="0"/>
                </a:rPr>
                <a:t>MMF</a:t>
              </a:r>
              <a:r>
                <a:rPr lang="en-US" altLang="zh-CN" sz="2400" b="1" kern="0" dirty="0">
                  <a:latin typeface="Arial" panose="020B0604020202020204" pitchFamily="34" charset="0"/>
                  <a:cs typeface="Arial" panose="020B0604020202020204" pitchFamily="34" charset="0"/>
                </a:rPr>
                <a:t>)</a:t>
              </a:r>
            </a:p>
            <a:p>
              <a:pPr marL="0" indent="0" algn="ctr" fontAlgn="ctr">
                <a:lnSpc>
                  <a:spcPct val="150000"/>
                </a:lnSpc>
                <a:buNone/>
              </a:pPr>
              <a:r>
                <a:rPr lang="en-US" altLang="zh-CN" sz="2000" kern="0" dirty="0" smtClean="0">
                  <a:latin typeface="Arial" panose="020B0604020202020204" pitchFamily="34" charset="0"/>
                  <a:cs typeface="Arial" panose="020B0604020202020204" pitchFamily="34" charset="0"/>
                </a:rPr>
                <a:t>For </a:t>
              </a:r>
              <a:r>
                <a:rPr lang="en-US" altLang="zh-CN" sz="2000" kern="0" dirty="0" err="1">
                  <a:latin typeface="Arial" panose="020B0604020202020204" pitchFamily="34" charset="0"/>
                  <a:cs typeface="Arial" panose="020B0604020202020204" pitchFamily="34" charset="0"/>
                </a:rPr>
                <a:t>denoising</a:t>
              </a:r>
              <a:r>
                <a:rPr lang="en-US" altLang="zh-CN" sz="2000" kern="0" dirty="0">
                  <a:latin typeface="Arial" panose="020B0604020202020204" pitchFamily="34" charset="0"/>
                  <a:cs typeface="Arial" panose="020B0604020202020204" pitchFamily="34" charset="0"/>
                </a:rPr>
                <a:t> method in the SPN suppression stage</a:t>
              </a:r>
            </a:p>
          </p:txBody>
        </p:sp>
      </p:grpSp>
      <p:cxnSp>
        <p:nvCxnSpPr>
          <p:cNvPr id="18" name="Straight Arrow Connector 17"/>
          <p:cNvCxnSpPr>
            <a:stCxn id="13" idx="2"/>
          </p:cNvCxnSpPr>
          <p:nvPr/>
        </p:nvCxnSpPr>
        <p:spPr bwMode="auto">
          <a:xfrm flipH="1">
            <a:off x="2408104" y="1949674"/>
            <a:ext cx="2163896" cy="828426"/>
          </a:xfrm>
          <a:prstGeom prst="straightConnector1">
            <a:avLst/>
          </a:prstGeom>
          <a:ln>
            <a:headEnd type="none" w="sm" len="med"/>
            <a:tailEnd type="triangle" w="lg" len="med"/>
          </a:ln>
        </p:spPr>
        <p:style>
          <a:lnRef idx="2">
            <a:schemeClr val="dk1"/>
          </a:lnRef>
          <a:fillRef idx="0">
            <a:schemeClr val="dk1"/>
          </a:fillRef>
          <a:effectRef idx="1">
            <a:schemeClr val="dk1"/>
          </a:effectRef>
          <a:fontRef idx="minor">
            <a:schemeClr val="tx1"/>
          </a:fontRef>
        </p:style>
      </p:cxnSp>
      <p:sp>
        <p:nvSpPr>
          <p:cNvPr id="14" name="文字方塊 13">
            <a:extLst>
              <a:ext uri="{FF2B5EF4-FFF2-40B4-BE49-F238E27FC236}">
                <a16:creationId xmlns="" xmlns:a16="http://schemas.microsoft.com/office/drawing/2014/main" id="{2AD79961-E9F2-4EBF-8F73-47216B23BB89}"/>
              </a:ext>
            </a:extLst>
          </p:cNvPr>
          <p:cNvSpPr txBox="1"/>
          <p:nvPr/>
        </p:nvSpPr>
        <p:spPr>
          <a:xfrm>
            <a:off x="467421" y="2165260"/>
            <a:ext cx="3943441" cy="583621"/>
          </a:xfrm>
          <a:prstGeom prst="rect">
            <a:avLst/>
          </a:prstGeom>
          <a:noFill/>
        </p:spPr>
        <p:txBody>
          <a:bodyPr wrap="square">
            <a:spAutoFit/>
          </a:bodyPr>
          <a:lstStyle/>
          <a:p>
            <a:pPr fontAlgn="base">
              <a:lnSpc>
                <a:spcPct val="150000"/>
              </a:lnSpc>
              <a:spcAft>
                <a:spcPct val="0"/>
              </a:spcAft>
            </a:pPr>
            <a:r>
              <a:rPr kumimoji="1" lang="en-US" altLang="zh-TW" sz="2400" b="1" kern="0" dirty="0">
                <a:solidFill>
                  <a:schemeClr val="accent1">
                    <a:lumMod val="50000"/>
                  </a:schemeClr>
                </a:solidFill>
                <a:latin typeface="Arial" panose="020B0604020202020204" pitchFamily="34" charset="0"/>
                <a:ea typeface="微軟正黑體" pitchFamily="34" charset="-120"/>
                <a:cs typeface="Arial" panose="020B0604020202020204" pitchFamily="34" charset="0"/>
              </a:rPr>
              <a:t>Method 1</a:t>
            </a:r>
          </a:p>
        </p:txBody>
      </p:sp>
      <p:sp>
        <p:nvSpPr>
          <p:cNvPr id="16" name="標題 1"/>
          <p:cNvSpPr>
            <a:spLocks noGrp="1"/>
          </p:cNvSpPr>
          <p:nvPr>
            <p:ph type="title"/>
          </p:nvPr>
        </p:nvSpPr>
        <p:spPr>
          <a:xfrm>
            <a:off x="1" y="3"/>
            <a:ext cx="9144000" cy="720725"/>
          </a:xfrm>
        </p:spPr>
        <p:txBody>
          <a:bodyPr/>
          <a:lstStyle/>
          <a:p>
            <a:pPr algn="ctr"/>
            <a:r>
              <a:rPr lang="en-US" altLang="zh-TW" sz="3200" dirty="0" smtClean="0"/>
              <a:t>Proposed Method(2/23)</a:t>
            </a:r>
            <a:endParaRPr lang="zh-TW" altLang="en-US" sz="3200" dirty="0"/>
          </a:p>
        </p:txBody>
      </p:sp>
    </p:spTree>
    <p:extLst>
      <p:ext uri="{BB962C8B-B14F-4D97-AF65-F5344CB8AC3E}">
        <p14:creationId xmlns:p14="http://schemas.microsoft.com/office/powerpoint/2010/main" val="2785847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內容版面配置區 11"/>
          <p:cNvSpPr>
            <a:spLocks noGrp="1"/>
          </p:cNvSpPr>
          <p:nvPr>
            <p:ph idx="1"/>
          </p:nvPr>
        </p:nvSpPr>
        <p:spPr/>
        <p:txBody>
          <a:bodyPr/>
          <a:lstStyle/>
          <a:p>
            <a:r>
              <a:rPr lang="en-US" altLang="zh-TW" dirty="0" smtClean="0"/>
              <a:t>M</a:t>
            </a:r>
            <a:r>
              <a:rPr lang="zh-TW" altLang="zh-TW" dirty="0" smtClean="0"/>
              <a:t>orphological </a:t>
            </a:r>
            <a:r>
              <a:rPr lang="en-US" altLang="zh-TW" dirty="0" smtClean="0"/>
              <a:t>M</a:t>
            </a:r>
            <a:r>
              <a:rPr lang="zh-TW" altLang="zh-TW" dirty="0" smtClean="0"/>
              <a:t>ean</a:t>
            </a:r>
            <a:r>
              <a:rPr lang="zh-TW" altLang="en-US" dirty="0" smtClean="0"/>
              <a:t> </a:t>
            </a:r>
            <a:r>
              <a:rPr lang="en-US" altLang="zh-TW" dirty="0" smtClean="0"/>
              <a:t>F</a:t>
            </a:r>
            <a:r>
              <a:rPr lang="zh-TW" altLang="zh-TW" dirty="0" smtClean="0"/>
              <a:t>ilter</a:t>
            </a:r>
            <a:r>
              <a:rPr lang="en-US" altLang="zh-TW" dirty="0" smtClean="0"/>
              <a:t>(</a:t>
            </a:r>
            <a:r>
              <a:rPr lang="en-US" altLang="zh-CN" dirty="0" smtClean="0"/>
              <a:t>MMF) architecture</a:t>
            </a:r>
          </a:p>
          <a:p>
            <a:pPr lvl="1"/>
            <a:r>
              <a:rPr lang="en-US" altLang="zh-CN" dirty="0" smtClean="0">
                <a:solidFill>
                  <a:srgbClr val="FF0000"/>
                </a:solidFill>
              </a:rPr>
              <a:t>Noise-free pixel counter (NPC) module</a:t>
            </a:r>
          </a:p>
          <a:p>
            <a:pPr lvl="1"/>
            <a:r>
              <a:rPr lang="en-US" altLang="zh-CN" dirty="0" smtClean="0">
                <a:solidFill>
                  <a:srgbClr val="00B050"/>
                </a:solidFill>
              </a:rPr>
              <a:t>Morphological pixel dilation (MPD) module</a:t>
            </a:r>
          </a:p>
          <a:p>
            <a:pPr marL="457197" lvl="1" indent="0">
              <a:buNone/>
            </a:pPr>
            <a:endParaRPr lang="en-US" altLang="zh-CN"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2129" name="物件 2128"/>
          <p:cNvGraphicFramePr>
            <a:graphicFrameLocks noChangeAspect="1"/>
          </p:cNvGraphicFramePr>
          <p:nvPr>
            <p:extLst>
              <p:ext uri="{D42A27DB-BD31-4B8C-83A1-F6EECF244321}">
                <p14:modId xmlns:p14="http://schemas.microsoft.com/office/powerpoint/2010/main" val="3324404666"/>
              </p:ext>
            </p:extLst>
          </p:nvPr>
        </p:nvGraphicFramePr>
        <p:xfrm>
          <a:off x="2077904" y="2420888"/>
          <a:ext cx="4793936" cy="4487261"/>
        </p:xfrm>
        <a:graphic>
          <a:graphicData uri="http://schemas.openxmlformats.org/presentationml/2006/ole">
            <mc:AlternateContent xmlns:mc="http://schemas.openxmlformats.org/markup-compatibility/2006">
              <mc:Choice xmlns:v="urn:schemas-microsoft-com:vml" Requires="v">
                <p:oleObj spid="_x0000_s34912" name="Acrobat Document" r:id="rId4" imgW="3573390" imgH="3344866" progId="AcroExch.Document.DC">
                  <p:embed/>
                </p:oleObj>
              </mc:Choice>
              <mc:Fallback>
                <p:oleObj name="Acrobat Document" r:id="rId4" imgW="3573390" imgH="3344866" progId="AcroExch.Document.DC">
                  <p:embed/>
                  <p:pic>
                    <p:nvPicPr>
                      <p:cNvPr id="0" name=""/>
                      <p:cNvPicPr/>
                      <p:nvPr/>
                    </p:nvPicPr>
                    <p:blipFill>
                      <a:blip r:embed="rId5"/>
                      <a:stretch>
                        <a:fillRect/>
                      </a:stretch>
                    </p:blipFill>
                    <p:spPr>
                      <a:xfrm>
                        <a:off x="2077904" y="2420888"/>
                        <a:ext cx="4793936" cy="4487261"/>
                      </a:xfrm>
                      <a:prstGeom prst="rect">
                        <a:avLst/>
                      </a:prstGeom>
                    </p:spPr>
                  </p:pic>
                </p:oleObj>
              </mc:Fallback>
            </mc:AlternateContent>
          </a:graphicData>
        </a:graphic>
      </p:graphicFrame>
      <p:sp>
        <p:nvSpPr>
          <p:cNvPr id="2130" name="矩形 2129"/>
          <p:cNvSpPr/>
          <p:nvPr/>
        </p:nvSpPr>
        <p:spPr bwMode="auto">
          <a:xfrm>
            <a:off x="3754792" y="3309023"/>
            <a:ext cx="1440160" cy="576064"/>
          </a:xfrm>
          <a:prstGeom prst="rect">
            <a:avLst/>
          </a:prstGeom>
          <a:solidFill>
            <a:schemeClr val="lt1">
              <a:alpha val="0"/>
            </a:schemeClr>
          </a:solidFill>
          <a:ln w="25400" cmpd="sng">
            <a:solidFill>
              <a:srgbClr val="FF0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
        <p:nvSpPr>
          <p:cNvPr id="2131" name="矩形 2130"/>
          <p:cNvSpPr/>
          <p:nvPr/>
        </p:nvSpPr>
        <p:spPr bwMode="auto">
          <a:xfrm>
            <a:off x="3754792" y="4863055"/>
            <a:ext cx="1440160" cy="576064"/>
          </a:xfrm>
          <a:prstGeom prst="rect">
            <a:avLst/>
          </a:prstGeom>
          <a:solidFill>
            <a:schemeClr val="lt1">
              <a:alpha val="0"/>
            </a:schemeClr>
          </a:solidFill>
          <a:ln w="25400" cmpd="sng">
            <a:solidFill>
              <a:srgbClr val="00B05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
        <p:nvSpPr>
          <p:cNvPr id="11" name="標題 1"/>
          <p:cNvSpPr>
            <a:spLocks noGrp="1"/>
          </p:cNvSpPr>
          <p:nvPr>
            <p:ph type="title"/>
          </p:nvPr>
        </p:nvSpPr>
        <p:spPr>
          <a:xfrm>
            <a:off x="1" y="3"/>
            <a:ext cx="9144000" cy="720725"/>
          </a:xfrm>
        </p:spPr>
        <p:txBody>
          <a:bodyPr/>
          <a:lstStyle/>
          <a:p>
            <a:pPr algn="ctr"/>
            <a:r>
              <a:rPr lang="en-US" altLang="zh-TW" sz="3200" dirty="0" smtClean="0"/>
              <a:t>Proposed MMF Method(3/23)</a:t>
            </a:r>
            <a:endParaRPr lang="zh-TW" altLang="en-US" sz="3200" dirty="0"/>
          </a:p>
        </p:txBody>
      </p:sp>
    </p:spTree>
    <p:extLst>
      <p:ext uri="{BB962C8B-B14F-4D97-AF65-F5344CB8AC3E}">
        <p14:creationId xmlns:p14="http://schemas.microsoft.com/office/powerpoint/2010/main" val="585843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內容版面配置區 11"/>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Noise-free pixel </a:t>
                </a:r>
                <a:r>
                  <a:rPr lang="en-US" altLang="zh-CN" dirty="0"/>
                  <a:t>counter (NPC) </a:t>
                </a:r>
                <a:r>
                  <a:rPr lang="en-US" altLang="zh-CN" dirty="0" smtClean="0"/>
                  <a:t>module</a:t>
                </a:r>
              </a:p>
              <a:p>
                <a:pPr marL="457197" lvl="1" indent="0">
                  <a:buNone/>
                </a:pPr>
                <a:endParaRPr lang="en-US" altLang="zh-CN" dirty="0" smtClean="0"/>
              </a:p>
              <a:p>
                <a:pPr marL="457197" lvl="1" indent="0">
                  <a:buNone/>
                </a:pPr>
                <a:endParaRPr lang="en-US" altLang="zh-CN" dirty="0"/>
              </a:p>
              <a:p>
                <a:pPr marL="457197" lvl="1" indent="0">
                  <a:buNone/>
                </a:pPr>
                <a:endParaRPr lang="en-US" altLang="zh-TW" dirty="0" smtClean="0"/>
              </a:p>
              <a:p>
                <a:pPr lvl="2"/>
                <a14:m>
                  <m:oMath xmlns:m="http://schemas.openxmlformats.org/officeDocument/2006/math">
                    <m:sSub>
                      <m:sSubPr>
                        <m:ctrlPr>
                          <a:rPr lang="zh-TW" altLang="zh-TW" i="1">
                            <a:latin typeface="Cambria Math" panose="02040503050406030204" pitchFamily="18" charset="0"/>
                          </a:rPr>
                        </m:ctrlPr>
                      </m:sSubPr>
                      <m:e>
                        <m:r>
                          <a:rPr lang="en-US" altLang="zh-TW">
                            <a:latin typeface="Cambria Math" panose="02040503050406030204" pitchFamily="18" charset="0"/>
                          </a:rPr>
                          <m:t>𝐵</m:t>
                        </m:r>
                      </m:e>
                      <m:sub>
                        <m:r>
                          <a:rPr lang="en-US" altLang="zh-TW">
                            <a:latin typeface="Cambria Math" panose="02040503050406030204" pitchFamily="18" charset="0"/>
                          </a:rPr>
                          <m:t>𝑖</m:t>
                        </m:r>
                      </m:sub>
                    </m:sSub>
                    <m:r>
                      <a:rPr lang="en-US" altLang="zh-TW">
                        <a:latin typeface="Cambria Math" panose="02040503050406030204" pitchFamily="18" charset="0"/>
                      </a:rPr>
                      <m:t>(</m:t>
                    </m:r>
                    <m:r>
                      <a:rPr lang="en-US" altLang="zh-TW">
                        <a:latin typeface="Cambria Math" panose="02040503050406030204" pitchFamily="18" charset="0"/>
                      </a:rPr>
                      <m:t>𝑥</m:t>
                    </m:r>
                    <m:r>
                      <a:rPr lang="en-US" altLang="zh-TW">
                        <a:latin typeface="Cambria Math" panose="02040503050406030204" pitchFamily="18" charset="0"/>
                      </a:rPr>
                      <m:t>)</m:t>
                    </m:r>
                  </m:oMath>
                </a14:m>
                <a:r>
                  <a:rPr lang="en-US" altLang="zh-TW" dirty="0"/>
                  <a:t> is the </a:t>
                </a:r>
                <a14:m>
                  <m:oMath xmlns:m="http://schemas.openxmlformats.org/officeDocument/2006/math">
                    <m:r>
                      <a:rPr lang="en-US" altLang="zh-TW">
                        <a:latin typeface="Cambria Math" panose="02040503050406030204" pitchFamily="18" charset="0"/>
                      </a:rPr>
                      <m:t>𝑖</m:t>
                    </m:r>
                  </m:oMath>
                </a14:m>
                <a:r>
                  <a:rPr lang="en-US" altLang="zh-TW" dirty="0" err="1"/>
                  <a:t>th</a:t>
                </a:r>
                <a:r>
                  <a:rPr lang="en-US" altLang="zh-TW" dirty="0"/>
                  <a:t> binary noise mask at position </a:t>
                </a:r>
                <a14:m>
                  <m:oMath xmlns:m="http://schemas.openxmlformats.org/officeDocument/2006/math">
                    <m:r>
                      <a:rPr lang="en-US" altLang="zh-TW">
                        <a:latin typeface="Cambria Math" panose="02040503050406030204" pitchFamily="18" charset="0"/>
                      </a:rPr>
                      <m:t>𝑥</m:t>
                    </m:r>
                  </m:oMath>
                </a14:m>
                <a:r>
                  <a:rPr lang="en-US" altLang="zh-TW" dirty="0"/>
                  <a:t>, which can be derived from the impulse noise detector. </a:t>
                </a:r>
              </a:p>
              <a:p>
                <a:pPr lvl="2"/>
                <a14:m>
                  <m:oMath xmlns:m="http://schemas.openxmlformats.org/officeDocument/2006/math">
                    <m:r>
                      <a:rPr lang="en-US" altLang="zh-TW" b="0" i="1" smtClean="0">
                        <a:latin typeface="Cambria Math" panose="02040503050406030204" pitchFamily="18" charset="0"/>
                      </a:rPr>
                      <m:t>𝐼</m:t>
                    </m:r>
                    <m: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oMath>
                </a14:m>
                <a:r>
                  <a:rPr lang="en-US" altLang="zh-TW" dirty="0"/>
                  <a:t> </a:t>
                </a:r>
                <a:r>
                  <a:rPr lang="en-US" altLang="zh-TW" dirty="0" smtClean="0"/>
                  <a:t>is the </a:t>
                </a:r>
                <a:r>
                  <a:rPr lang="en-US" altLang="zh-TW" dirty="0"/>
                  <a:t>visited pixel value at position x in the input image</a:t>
                </a:r>
                <a:r>
                  <a:rPr lang="en-US" altLang="zh-TW" dirty="0" smtClean="0"/>
                  <a:t>.</a:t>
                </a:r>
              </a:p>
              <a:p>
                <a:pPr marL="914394" lvl="2" indent="0">
                  <a:buNone/>
                </a:pPr>
                <a:endParaRPr lang="en-US" altLang="zh-TW" dirty="0"/>
              </a:p>
              <a:p>
                <a:pPr marL="914394" lvl="2" indent="0">
                  <a:buNone/>
                </a:pPr>
                <a:endParaRPr lang="en-US" altLang="zh-TW" i="1" dirty="0" smtClean="0">
                  <a:latin typeface="Cambria Math" panose="02040503050406030204" pitchFamily="18" charset="0"/>
                </a:endParaRPr>
              </a:p>
              <a:p>
                <a:pPr lvl="2"/>
                <a:endParaRPr lang="en-US" altLang="zh-TW" i="1" dirty="0" smtClean="0">
                  <a:latin typeface="Cambria Math" panose="02040503050406030204" pitchFamily="18" charset="0"/>
                </a:endParaRPr>
              </a:p>
              <a:p>
                <a:pPr lvl="1"/>
                <a:endParaRPr lang="en-US" altLang="zh-TW" dirty="0"/>
              </a:p>
              <a:p>
                <a:pPr marL="0" indent="0" algn="just">
                  <a:buNone/>
                </a:pPr>
                <a:endParaRPr lang="en-US" altLang="zh-TW" dirty="0" smtClean="0"/>
              </a:p>
              <a:p>
                <a:pPr marL="0" indent="0" algn="just">
                  <a:buNone/>
                </a:pPr>
                <a:endParaRPr lang="zh-TW" altLang="zh-TW" sz="2000" dirty="0"/>
              </a:p>
              <a:p>
                <a:pPr marL="0" indent="0">
                  <a:buNone/>
                </a:pPr>
                <a:endParaRPr lang="en-US" altLang="zh-TW" dirty="0" smtClean="0"/>
              </a:p>
            </p:txBody>
          </p:sp>
        </mc:Choice>
        <mc:Fallback xmlns="">
          <p:sp>
            <p:nvSpPr>
              <p:cNvPr id="25603" name="內容版面配置區 11"/>
              <p:cNvSpPr>
                <a:spLocks noGrp="1" noRot="1" noChangeAspect="1" noMove="1" noResize="1" noEditPoints="1" noAdjustHandles="1" noChangeArrowheads="1" noChangeShapeType="1" noTextEdit="1"/>
              </p:cNvSpPr>
              <p:nvPr>
                <p:ph idx="1"/>
              </p:nvPr>
            </p:nvSpPr>
            <p:spPr>
              <a:blipFill rotWithShape="0">
                <a:blip r:embed="rId3"/>
                <a:stretch>
                  <a:fillRect l="-551" t="-1261"/>
                </a:stretch>
              </a:blipFill>
            </p:spPr>
            <p:txBody>
              <a:bodyPr/>
              <a:lstStyle/>
              <a:p>
                <a:r>
                  <a:rPr lang="zh-TW" altLang="en-US">
                    <a:noFill/>
                  </a:rPr>
                  <a:t> </a:t>
                </a:r>
              </a:p>
            </p:txBody>
          </p:sp>
        </mc:Fallback>
      </mc:AlternateContent>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7" name="矩形 6"/>
              <p:cNvSpPr/>
              <p:nvPr/>
            </p:nvSpPr>
            <p:spPr>
              <a:xfrm>
                <a:off x="0" y="1628800"/>
                <a:ext cx="9143884" cy="778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                                          </m:t>
                      </m:r>
                      <m:sSub>
                        <m:sSubPr>
                          <m:ctrlPr>
                            <a:rPr lang="en-US" altLang="zh-TW" sz="2000" i="1" smtClean="0">
                              <a:latin typeface="Cambria Math" panose="02040503050406030204" pitchFamily="18" charset="0"/>
                            </a:rPr>
                          </m:ctrlPr>
                        </m:sSubPr>
                        <m:e>
                          <m:r>
                            <a:rPr lang="en-US" altLang="zh-TW" sz="2000" i="1">
                              <a:latin typeface="Cambria Math" panose="02040503050406030204" pitchFamily="18" charset="0"/>
                            </a:rPr>
                            <m:t>𝐵</m:t>
                          </m:r>
                        </m:e>
                        <m:sub>
                          <m:r>
                            <a:rPr lang="en-US" altLang="zh-TW" sz="2000" i="1" smtClean="0">
                              <a:latin typeface="Cambria Math" panose="02040503050406030204" pitchFamily="18" charset="0"/>
                            </a:rPr>
                            <m:t>𝑖</m:t>
                          </m:r>
                        </m:sub>
                      </m:sSub>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m:t>
                      </m:r>
                      <m:d>
                        <m:dPr>
                          <m:begChr m:val="{"/>
                          <m:endChr m:val=""/>
                          <m:ctrlPr>
                            <a:rPr lang="en-US" altLang="zh-TW" sz="2000" i="1">
                              <a:latin typeface="Cambria Math" panose="02040503050406030204" pitchFamily="18" charset="0"/>
                            </a:rPr>
                          </m:ctrlPr>
                        </m:dPr>
                        <m:e>
                          <m:eqArr>
                            <m:eqArrPr>
                              <m:ctrlPr>
                                <a:rPr lang="en-US" altLang="zh-TW" sz="2000" i="1">
                                  <a:latin typeface="Cambria Math" panose="02040503050406030204" pitchFamily="18" charset="0"/>
                                </a:rPr>
                              </m:ctrlPr>
                            </m:eqArrPr>
                            <m:e>
                              <m:r>
                                <a:rPr lang="en-US" altLang="zh-TW" sz="2000" b="0" i="1" smtClean="0">
                                  <a:latin typeface="Cambria Math" panose="02040503050406030204" pitchFamily="18" charset="0"/>
                                </a:rPr>
                                <m:t>1</m:t>
                              </m:r>
                              <m:r>
                                <a:rPr lang="en-US" altLang="zh-TW" sz="2000" i="1">
                                  <a:latin typeface="Cambria Math" panose="02040503050406030204" pitchFamily="18" charset="0"/>
                                </a:rPr>
                                <m:t>,  </m:t>
                              </m:r>
                              <m:r>
                                <a:rPr lang="en-US" altLang="zh-TW" sz="2000" i="1">
                                  <a:latin typeface="Cambria Math" panose="02040503050406030204" pitchFamily="18" charset="0"/>
                                </a:rPr>
                                <m:t>𝑖𝑓𝐼</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r>
                                <a:rPr lang="en-US" altLang="zh-TW" sz="2000" i="1">
                                  <a:latin typeface="Cambria Math" panose="02040503050406030204" pitchFamily="18" charset="0"/>
                                </a:rPr>
                                <m:t> </m:t>
                              </m:r>
                              <m:r>
                                <a:rPr lang="en-US" altLang="zh-TW" sz="2000" i="1">
                                  <a:latin typeface="Cambria Math" panose="02040503050406030204" pitchFamily="18" charset="0"/>
                                </a:rPr>
                                <m:t>𝑖𝑠</m:t>
                              </m:r>
                              <m:r>
                                <m:rPr>
                                  <m:nor/>
                                </m:rPr>
                                <a:rPr lang="en-US" altLang="zh-TW" sz="2000" i="1">
                                  <a:latin typeface="Cambria Math" panose="02040503050406030204" pitchFamily="18" charset="0"/>
                                </a:rPr>
                                <m:t> </m:t>
                              </m:r>
                              <m:r>
                                <m:rPr>
                                  <m:nor/>
                                </m:rPr>
                                <a:rPr lang="en-US" altLang="zh-TW" sz="2000" i="1">
                                  <a:latin typeface="Cambria Math" panose="02040503050406030204" pitchFamily="18" charset="0"/>
                                </a:rPr>
                                <m:t>noise</m:t>
                              </m:r>
                              <m:r>
                                <m:rPr>
                                  <m:nor/>
                                </m:rPr>
                                <a:rPr lang="en-US" altLang="zh-TW" sz="2000" i="1" dirty="0">
                                  <a:latin typeface="Cambria Math" panose="02040503050406030204" pitchFamily="18" charset="0"/>
                                </a:rPr>
                                <m:t> </m:t>
                              </m:r>
                              <m:r>
                                <m:rPr>
                                  <m:nor/>
                                </m:rPr>
                                <a:rPr lang="en-US" altLang="zh-TW" sz="2000" i="1" dirty="0">
                                  <a:latin typeface="Cambria Math" panose="02040503050406030204" pitchFamily="18" charset="0"/>
                                </a:rPr>
                                <m:t>pixel</m:t>
                              </m:r>
                              <m:r>
                                <a:rPr lang="en-US" altLang="zh-TW" sz="2000" b="0" i="1" dirty="0" smtClean="0">
                                  <a:latin typeface="Cambria Math" panose="02040503050406030204" pitchFamily="18" charset="0"/>
                                </a:rPr>
                                <m:t>         </m:t>
                              </m:r>
                            </m:e>
                            <m:e>
                              <m:r>
                                <a:rPr lang="en-US" altLang="zh-TW" sz="2000" b="0" i="1" smtClean="0">
                                  <a:latin typeface="Cambria Math" panose="02040503050406030204" pitchFamily="18" charset="0"/>
                                </a:rPr>
                                <m:t>0</m:t>
                              </m:r>
                              <m:r>
                                <a:rPr lang="en-US" altLang="zh-TW" sz="2000" i="1">
                                  <a:latin typeface="Cambria Math" panose="02040503050406030204" pitchFamily="18" charset="0"/>
                                </a:rPr>
                                <m:t>,  </m:t>
                              </m:r>
                              <m:r>
                                <a:rPr lang="en-US" altLang="zh-TW" sz="2000" i="1">
                                  <a:latin typeface="Cambria Math" panose="02040503050406030204" pitchFamily="18" charset="0"/>
                                </a:rPr>
                                <m:t>𝑜𝑡h𝑒𝑟𝑤𝑖𝑠𝑒</m:t>
                              </m:r>
                              <m:r>
                                <a:rPr lang="en-US" altLang="zh-TW" sz="2000" i="1">
                                  <a:latin typeface="Cambria Math" panose="02040503050406030204" pitchFamily="18" charset="0"/>
                                </a:rPr>
                                <m:t>                           </m:t>
                              </m:r>
                            </m:e>
                          </m:eqArr>
                        </m:e>
                      </m:d>
                      <m:r>
                        <a:rPr lang="en-US" altLang="zh-TW" sz="2000" i="1">
                          <a:latin typeface="Cambria Math" panose="02040503050406030204" pitchFamily="18" charset="0"/>
                        </a:rPr>
                        <m:t>          </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2.1</m:t>
                          </m:r>
                        </m:e>
                      </m:d>
                    </m:oMath>
                  </m:oMathPara>
                </a14:m>
                <a:endParaRPr lang="zh-TW" altLang="en-US" sz="2000" i="1" dirty="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0" y="1628800"/>
                <a:ext cx="9143884" cy="778868"/>
              </a:xfrm>
              <a:prstGeom prst="rect">
                <a:avLst/>
              </a:prstGeom>
              <a:blipFill rotWithShape="0">
                <a:blip r:embed="rId4"/>
                <a:stretch>
                  <a:fillRect/>
                </a:stretch>
              </a:blipFill>
            </p:spPr>
            <p:txBody>
              <a:bodyPr/>
              <a:lstStyle/>
              <a:p>
                <a:r>
                  <a:rPr lang="zh-TW" altLang="en-US">
                    <a:noFill/>
                  </a:rPr>
                  <a:t> </a:t>
                </a:r>
              </a:p>
            </p:txBody>
          </p:sp>
        </mc:Fallback>
      </mc:AlternateContent>
      <p:sp>
        <p:nvSpPr>
          <p:cNvPr id="8" name="標題 1"/>
          <p:cNvSpPr>
            <a:spLocks noGrp="1"/>
          </p:cNvSpPr>
          <p:nvPr>
            <p:ph type="title"/>
          </p:nvPr>
        </p:nvSpPr>
        <p:spPr>
          <a:xfrm>
            <a:off x="1" y="3"/>
            <a:ext cx="9144000" cy="720725"/>
          </a:xfrm>
        </p:spPr>
        <p:txBody>
          <a:bodyPr/>
          <a:lstStyle/>
          <a:p>
            <a:pPr algn="ctr"/>
            <a:r>
              <a:rPr lang="en-US" altLang="zh-TW" sz="3200" dirty="0" smtClean="0"/>
              <a:t>Proposed MMF Method(4/23)</a:t>
            </a:r>
            <a:endParaRPr lang="zh-TW" altLang="en-US" sz="3200" dirty="0"/>
          </a:p>
        </p:txBody>
      </p:sp>
      <p:pic>
        <p:nvPicPr>
          <p:cNvPr id="9" name="圖片 8">
            <a:extLst>
              <a:ext uri="{FF2B5EF4-FFF2-40B4-BE49-F238E27FC236}">
                <a16:creationId xmlns="" xmlns:a16="http://schemas.microsoft.com/office/drawing/2014/main" id="{6F453296-4656-4E3E-B97E-E60705392824}"/>
              </a:ext>
            </a:extLst>
          </p:cNvPr>
          <p:cNvPicPr>
            <a:picLocks noChangeAspect="1"/>
          </p:cNvPicPr>
          <p:nvPr/>
        </p:nvPicPr>
        <p:blipFill>
          <a:blip r:embed="rId5"/>
          <a:stretch>
            <a:fillRect/>
          </a:stretch>
        </p:blipFill>
        <p:spPr>
          <a:xfrm>
            <a:off x="71554" y="4318294"/>
            <a:ext cx="1621019" cy="1625208"/>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 xmlns:a16="http://schemas.microsoft.com/office/drawing/2014/main" id="{34DD8F8C-BA5B-4A4C-B57F-C18A97379BF8}"/>
                  </a:ext>
                </a:extLst>
              </p:cNvPr>
              <p:cNvSpPr/>
              <p:nvPr/>
            </p:nvSpPr>
            <p:spPr>
              <a:xfrm>
                <a:off x="-40979" y="3921490"/>
                <a:ext cx="1846083"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Noise image</a:t>
                </a:r>
                <a:r>
                  <a:rPr lang="en-US" altLang="zh-TW" b="1" dirty="0" smtClean="0">
                    <a:solidFill>
                      <a:srgbClr val="000000"/>
                    </a:solidFill>
                    <a:latin typeface="Times New Roman" panose="02020603050405020304" pitchFamily="18" charset="0"/>
                  </a:rPr>
                  <a:t> </a:t>
                </a:r>
                <a14:m>
                  <m:oMath xmlns:m="http://schemas.openxmlformats.org/officeDocument/2006/math">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endParaRPr lang="zh-TW" altLang="en-US" dirty="0"/>
              </a:p>
            </p:txBody>
          </p:sp>
        </mc:Choice>
        <mc:Fallback xmlns="">
          <p:sp>
            <p:nvSpPr>
              <p:cNvPr id="10" name="矩形 9">
                <a:extLst>
                  <a:ext uri="{FF2B5EF4-FFF2-40B4-BE49-F238E27FC236}">
                    <a16:creationId xmlns="" xmlns:a16="http://schemas.microsoft.com/office/drawing/2014/main" id="{34DD8F8C-BA5B-4A4C-B57F-C18A97379BF8}"/>
                  </a:ext>
                </a:extLst>
              </p:cNvPr>
              <p:cNvSpPr>
                <a:spLocks noRot="1" noChangeAspect="1" noMove="1" noResize="1" noEditPoints="1" noAdjustHandles="1" noChangeArrowheads="1" noChangeShapeType="1" noTextEdit="1"/>
              </p:cNvSpPr>
              <p:nvPr/>
            </p:nvSpPr>
            <p:spPr>
              <a:xfrm>
                <a:off x="-40979" y="3921490"/>
                <a:ext cx="1846083" cy="369332"/>
              </a:xfrm>
              <a:prstGeom prst="rect">
                <a:avLst/>
              </a:prstGeom>
              <a:blipFill rotWithShape="0">
                <a:blip r:embed="rId6"/>
                <a:stretch>
                  <a:fillRect l="-2640" t="-8197" b="-24590"/>
                </a:stretch>
              </a:blipFill>
            </p:spPr>
            <p:txBody>
              <a:bodyPr/>
              <a:lstStyle/>
              <a:p>
                <a:r>
                  <a:rPr lang="zh-TW" altLang="en-US">
                    <a:noFill/>
                  </a:rPr>
                  <a:t> </a:t>
                </a:r>
              </a:p>
            </p:txBody>
          </p:sp>
        </mc:Fallback>
      </mc:AlternateContent>
      <p:sp>
        <p:nvSpPr>
          <p:cNvPr id="12" name="矩形 11">
            <a:extLst>
              <a:ext uri="{FF2B5EF4-FFF2-40B4-BE49-F238E27FC236}">
                <a16:creationId xmlns="" xmlns:a16="http://schemas.microsoft.com/office/drawing/2014/main" id="{BDA613E7-A872-4301-AAD7-CBD7CF8EB3FB}"/>
              </a:ext>
            </a:extLst>
          </p:cNvPr>
          <p:cNvSpPr/>
          <p:nvPr/>
        </p:nvSpPr>
        <p:spPr bwMode="auto">
          <a:xfrm>
            <a:off x="71554" y="4318294"/>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sp>
        <p:nvSpPr>
          <p:cNvPr id="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82923"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311309"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46919"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75305"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303691"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39301"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60463"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96073"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17235"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83700"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47696"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76082"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304468"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40078"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96850"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18012"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39174" y="46724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83700"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312086"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47696"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76082"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304468"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40078"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61240"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96850"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18012"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39174" y="502533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83700"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312086"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76082"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304468"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40078"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61240"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96850"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18012"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39174" y="537774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83700"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312086"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47696"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76082"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304468"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40078"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61240"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96850"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18012"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39174" y="572926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83700"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312086"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47696"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76082"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304468"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40078"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96850"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18012"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39174" y="608123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 xmlns:a16="http://schemas.microsoft.com/office/drawing/2014/main" id="{34DD8F8C-BA5B-4A4C-B57F-C18A97379BF8}"/>
              </a:ext>
            </a:extLst>
          </p:cNvPr>
          <p:cNvSpPr/>
          <p:nvPr/>
        </p:nvSpPr>
        <p:spPr>
          <a:xfrm>
            <a:off x="1912938" y="3931561"/>
            <a:ext cx="3495509"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The cropped patch of </a:t>
            </a:r>
            <a:r>
              <a:rPr lang="en-US" altLang="zh-TW" b="1" dirty="0" smtClean="0">
                <a:solidFill>
                  <a:srgbClr val="000000"/>
                </a:solidFill>
                <a:latin typeface="Times New Roman" panose="02020603050405020304" pitchFamily="18" charset="0"/>
              </a:rPr>
              <a:t>noise </a:t>
            </a:r>
            <a:r>
              <a:rPr lang="en-US" altLang="zh-TW" b="1" dirty="0">
                <a:solidFill>
                  <a:srgbClr val="000000"/>
                </a:solidFill>
                <a:latin typeface="Times New Roman" panose="02020603050405020304" pitchFamily="18" charset="0"/>
              </a:rPr>
              <a:t>image</a:t>
            </a:r>
            <a:endParaRPr lang="zh-TW" altLang="en-US" dirty="0"/>
          </a:p>
        </p:txBody>
      </p:sp>
      <mc:AlternateContent xmlns:mc="http://schemas.openxmlformats.org/markup-compatibility/2006" xmlns:a14="http://schemas.microsoft.com/office/drawing/2010/main">
        <mc:Choice Requires="a14">
          <p:sp>
            <p:nvSpPr>
              <p:cNvPr id="178" name="矩形 177">
                <a:extLst>
                  <a:ext uri="{FF2B5EF4-FFF2-40B4-BE49-F238E27FC236}">
                    <a16:creationId xmlns="" xmlns:a16="http://schemas.microsoft.com/office/drawing/2014/main" id="{34DD8F8C-BA5B-4A4C-B57F-C18A97379BF8}"/>
                  </a:ext>
                </a:extLst>
              </p:cNvPr>
              <p:cNvSpPr/>
              <p:nvPr/>
            </p:nvSpPr>
            <p:spPr>
              <a:xfrm>
                <a:off x="6078427" y="3933340"/>
                <a:ext cx="2660665"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Binary </a:t>
                </a:r>
                <a:r>
                  <a:rPr lang="en-US" altLang="zh-TW" b="1" dirty="0">
                    <a:solidFill>
                      <a:srgbClr val="000000"/>
                    </a:solidFill>
                    <a:latin typeface="Times New Roman" panose="02020603050405020304" pitchFamily="18" charset="0"/>
                  </a:rPr>
                  <a:t>noise </a:t>
                </a:r>
                <a:r>
                  <a:rPr lang="en-US" altLang="zh-TW" b="1" dirty="0" smtClean="0">
                    <a:solidFill>
                      <a:srgbClr val="000000"/>
                    </a:solidFill>
                    <a:latin typeface="Times New Roman" panose="02020603050405020304" pitchFamily="18" charset="0"/>
                  </a:rPr>
                  <a:t>mask </a:t>
                </a:r>
                <a14:m>
                  <m:oMath xmlns:m="http://schemas.openxmlformats.org/officeDocument/2006/math">
                    <m:sSub>
                      <m:sSubPr>
                        <m:ctrlPr>
                          <a:rPr lang="zh-TW" altLang="zh-TW" i="1">
                            <a:latin typeface="Cambria Math" panose="02040503050406030204" pitchFamily="18" charset="0"/>
                          </a:rPr>
                        </m:ctrlPr>
                      </m:sSubPr>
                      <m:e>
                        <m:r>
                          <a:rPr lang="en-US" altLang="zh-TW">
                            <a:latin typeface="Cambria Math" panose="02040503050406030204" pitchFamily="18" charset="0"/>
                          </a:rPr>
                          <m:t>𝐵</m:t>
                        </m:r>
                      </m:e>
                      <m:sub>
                        <m:r>
                          <a:rPr lang="en-US" altLang="zh-TW">
                            <a:latin typeface="Cambria Math" panose="02040503050406030204" pitchFamily="18" charset="0"/>
                          </a:rPr>
                          <m:t>𝑖</m:t>
                        </m:r>
                      </m:sub>
                    </m:sSub>
                    <m:r>
                      <a:rPr lang="en-US" altLang="zh-TW">
                        <a:latin typeface="Cambria Math" panose="02040503050406030204" pitchFamily="18" charset="0"/>
                      </a:rPr>
                      <m:t>(</m:t>
                    </m:r>
                    <m:r>
                      <a:rPr lang="en-US" altLang="zh-TW">
                        <a:latin typeface="Cambria Math" panose="02040503050406030204" pitchFamily="18" charset="0"/>
                      </a:rPr>
                      <m:t>𝑥</m:t>
                    </m:r>
                    <m:r>
                      <a:rPr lang="en-US" altLang="zh-TW">
                        <a:latin typeface="Cambria Math" panose="02040503050406030204" pitchFamily="18" charset="0"/>
                      </a:rPr>
                      <m:t>)</m:t>
                    </m:r>
                  </m:oMath>
                </a14:m>
                <a:r>
                  <a:rPr lang="en-US" altLang="zh-TW" b="1" dirty="0" smtClean="0">
                    <a:solidFill>
                      <a:srgbClr val="000000"/>
                    </a:solidFill>
                    <a:latin typeface="Times New Roman" panose="02020603050405020304" pitchFamily="18" charset="0"/>
                  </a:rPr>
                  <a:t> </a:t>
                </a:r>
                <a:endParaRPr lang="zh-TW" altLang="en-US" b="1" dirty="0">
                  <a:solidFill>
                    <a:srgbClr val="000000"/>
                  </a:solidFill>
                  <a:latin typeface="Times New Roman" panose="02020603050405020304" pitchFamily="18" charset="0"/>
                </a:endParaRPr>
              </a:p>
            </p:txBody>
          </p:sp>
        </mc:Choice>
        <mc:Fallback xmlns="">
          <p:sp>
            <p:nvSpPr>
              <p:cNvPr id="178" name="矩形 177">
                <a:extLst>
                  <a:ext uri="{FF2B5EF4-FFF2-40B4-BE49-F238E27FC236}">
                    <a16:creationId xmlns="" xmlns:a16="http://schemas.microsoft.com/office/drawing/2014/main" id="{34DD8F8C-BA5B-4A4C-B57F-C18A97379BF8}"/>
                  </a:ext>
                </a:extLst>
              </p:cNvPr>
              <p:cNvSpPr>
                <a:spLocks noRot="1" noChangeAspect="1" noMove="1" noResize="1" noEditPoints="1" noAdjustHandles="1" noChangeArrowheads="1" noChangeShapeType="1" noTextEdit="1"/>
              </p:cNvSpPr>
              <p:nvPr/>
            </p:nvSpPr>
            <p:spPr>
              <a:xfrm>
                <a:off x="6078427" y="3933340"/>
                <a:ext cx="2660665" cy="369332"/>
              </a:xfrm>
              <a:prstGeom prst="rect">
                <a:avLst/>
              </a:prstGeom>
              <a:blipFill rotWithShape="0">
                <a:blip r:embed="rId7"/>
                <a:stretch>
                  <a:fillRect l="-1831" t="-8197" b="-24590"/>
                </a:stretch>
              </a:blipFill>
            </p:spPr>
            <p:txBody>
              <a:bodyPr/>
              <a:lstStyle/>
              <a:p>
                <a:r>
                  <a:rPr lang="zh-TW" altLang="en-US">
                    <a:noFill/>
                  </a:rPr>
                  <a:t> </a:t>
                </a:r>
              </a:p>
            </p:txBody>
          </p:sp>
        </mc:Fallback>
      </mc:AlternateContent>
      <p:cxnSp>
        <p:nvCxnSpPr>
          <p:cNvPr id="179" name="肘形接點 178"/>
          <p:cNvCxnSpPr>
            <a:stCxn id="12" idx="2"/>
          </p:cNvCxnSpPr>
          <p:nvPr/>
        </p:nvCxnSpPr>
        <p:spPr bwMode="auto">
          <a:xfrm rot="16200000" flipH="1">
            <a:off x="665183" y="4048677"/>
            <a:ext cx="824936" cy="1796170"/>
          </a:xfrm>
          <a:prstGeom prst="bentConnector2">
            <a:avLst/>
          </a:prstGeom>
          <a:solidFill>
            <a:schemeClr val="accent1"/>
          </a:solidFill>
          <a:ln w="38100" cap="flat" cmpd="sng" algn="ctr">
            <a:solidFill>
              <a:srgbClr val="FF0000"/>
            </a:solidFill>
            <a:prstDash val="solid"/>
            <a:round/>
            <a:headEnd type="none" w="med" len="med"/>
            <a:tailEnd type="triangle"/>
          </a:ln>
          <a:effectLst/>
        </p:spPr>
      </p:cxnSp>
      <p:sp>
        <p:nvSpPr>
          <p:cNvPr id="181" name="文字方塊 180"/>
          <p:cNvSpPr txBox="1"/>
          <p:nvPr/>
        </p:nvSpPr>
        <p:spPr>
          <a:xfrm>
            <a:off x="1877062" y="501610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182" name="文字方塊 181"/>
          <p:cNvSpPr txBox="1"/>
          <p:nvPr/>
        </p:nvSpPr>
        <p:spPr>
          <a:xfrm>
            <a:off x="3540628" y="430920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183" name="文字方塊 182"/>
          <p:cNvSpPr txBox="1"/>
          <p:nvPr/>
        </p:nvSpPr>
        <p:spPr>
          <a:xfrm>
            <a:off x="3220173" y="46746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184" name="文字方塊 183"/>
          <p:cNvSpPr txBox="1"/>
          <p:nvPr/>
        </p:nvSpPr>
        <p:spPr>
          <a:xfrm>
            <a:off x="2555176" y="43204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18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312086" y="467203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6" name="文字方塊 185"/>
          <p:cNvSpPr txBox="1"/>
          <p:nvPr/>
        </p:nvSpPr>
        <p:spPr>
          <a:xfrm>
            <a:off x="2205447" y="466157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18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38397" y="431918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sz="800" dirty="0">
              <a:latin typeface="Times New Roman" panose="02020603050405020304" pitchFamily="18" charset="0"/>
              <a:cs typeface="Times New Roman" panose="02020603050405020304" pitchFamily="18" charset="0"/>
            </a:endParaRPr>
          </a:p>
        </p:txBody>
      </p:sp>
      <p:sp>
        <p:nvSpPr>
          <p:cNvPr id="18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61240" y="467203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47696" y="537730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61240" y="608078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4" name="文字方塊 193"/>
          <p:cNvSpPr txBox="1"/>
          <p:nvPr/>
        </p:nvSpPr>
        <p:spPr>
          <a:xfrm>
            <a:off x="4826394" y="431027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197" name="文字方塊 196"/>
          <p:cNvSpPr txBox="1"/>
          <p:nvPr/>
        </p:nvSpPr>
        <p:spPr>
          <a:xfrm>
            <a:off x="2535596" y="537422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199" name="文字方塊 198"/>
          <p:cNvSpPr txBox="1"/>
          <p:nvPr/>
        </p:nvSpPr>
        <p:spPr>
          <a:xfrm>
            <a:off x="3888299" y="608400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200" name="文字方塊 199"/>
          <p:cNvSpPr txBox="1"/>
          <p:nvPr/>
        </p:nvSpPr>
        <p:spPr>
          <a:xfrm>
            <a:off x="3866811" y="465333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209" name="文字方塊 208"/>
          <p:cNvSpPr txBox="1"/>
          <p:nvPr/>
        </p:nvSpPr>
        <p:spPr>
          <a:xfrm>
            <a:off x="2874926" y="46746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2" name="文字方塊 211"/>
          <p:cNvSpPr txBox="1"/>
          <p:nvPr/>
        </p:nvSpPr>
        <p:spPr>
          <a:xfrm>
            <a:off x="2228219" y="607232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3" name="文字方塊 212"/>
          <p:cNvSpPr txBox="1"/>
          <p:nvPr/>
        </p:nvSpPr>
        <p:spPr>
          <a:xfrm>
            <a:off x="1892553" y="608282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4" name="文字方塊 213"/>
          <p:cNvSpPr txBox="1"/>
          <p:nvPr/>
        </p:nvSpPr>
        <p:spPr>
          <a:xfrm>
            <a:off x="1892926" y="573082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5" name="文字方塊 214"/>
          <p:cNvSpPr txBox="1"/>
          <p:nvPr/>
        </p:nvSpPr>
        <p:spPr>
          <a:xfrm>
            <a:off x="4513135" y="501521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6" name="文字方塊 215"/>
          <p:cNvSpPr txBox="1"/>
          <p:nvPr/>
        </p:nvSpPr>
        <p:spPr>
          <a:xfrm>
            <a:off x="3538231" y="503491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7" name="文字方塊 216"/>
          <p:cNvSpPr txBox="1"/>
          <p:nvPr/>
        </p:nvSpPr>
        <p:spPr>
          <a:xfrm>
            <a:off x="3207119" y="537826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8" name="文字方塊 217"/>
          <p:cNvSpPr txBox="1"/>
          <p:nvPr/>
        </p:nvSpPr>
        <p:spPr>
          <a:xfrm>
            <a:off x="3214039" y="572103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20" name="文字方塊 219"/>
          <p:cNvSpPr txBox="1"/>
          <p:nvPr/>
        </p:nvSpPr>
        <p:spPr>
          <a:xfrm>
            <a:off x="4837973" y="606898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21" name="文字方塊 220"/>
          <p:cNvSpPr txBox="1"/>
          <p:nvPr/>
        </p:nvSpPr>
        <p:spPr>
          <a:xfrm>
            <a:off x="4520132" y="538118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22" name="文字方塊 221"/>
          <p:cNvSpPr txBox="1"/>
          <p:nvPr/>
        </p:nvSpPr>
        <p:spPr>
          <a:xfrm>
            <a:off x="3863588" y="53717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23" name="文字方塊 222"/>
          <p:cNvSpPr txBox="1"/>
          <p:nvPr/>
        </p:nvSpPr>
        <p:spPr>
          <a:xfrm>
            <a:off x="4848357" y="500948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2236"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10622"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46232"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74618"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03004"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8614"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59776"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5386"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6548"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3013"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47009"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75395"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03781"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9391"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6163"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7325"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538487" y="46800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3013"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11399"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47009"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75395"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03781"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9391"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60553"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6163"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7325"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538487" y="50329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3013"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11399"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75395"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03781"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9391"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60553"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6163"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7325"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538487" y="53853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3013"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11399"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47009"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75395"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03781"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9391"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60553"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6163"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7325"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538487" y="57368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3013"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11399"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47009"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75395"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03781"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9391"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6163"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7325"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538487" y="60888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1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11399" y="4679655"/>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60553" y="4679655"/>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47009" y="5384919"/>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60553" y="608840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532636" y="432877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cxnSp>
        <p:nvCxnSpPr>
          <p:cNvPr id="25602" name="直線單箭頭接點 25601"/>
          <p:cNvCxnSpPr/>
          <p:nvPr/>
        </p:nvCxnSpPr>
        <p:spPr bwMode="auto">
          <a:xfrm>
            <a:off x="5274007" y="5384546"/>
            <a:ext cx="308229"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09005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內容版面配置區 11"/>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Noise-free pixel </a:t>
                </a:r>
                <a:r>
                  <a:rPr lang="en-US" altLang="zh-CN" dirty="0"/>
                  <a:t>counter (NPC) </a:t>
                </a:r>
                <a:r>
                  <a:rPr lang="en-US" altLang="zh-CN" dirty="0" smtClean="0"/>
                  <a:t>module</a:t>
                </a:r>
              </a:p>
              <a:p>
                <a:pPr marL="457197" lvl="1" indent="0">
                  <a:buNone/>
                </a:pPr>
                <a:endParaRPr lang="en-US" altLang="zh-CN" dirty="0" smtClean="0"/>
              </a:p>
              <a:p>
                <a:pPr marL="914394" lvl="2" indent="0">
                  <a:buNone/>
                </a:pPr>
                <a:endParaRPr lang="en-US" altLang="zh-TW" dirty="0"/>
              </a:p>
              <a:p>
                <a:pPr marL="914394" lvl="2" indent="0">
                  <a:buNone/>
                </a:pPr>
                <a:endParaRPr lang="en-US" altLang="zh-TW" i="1" dirty="0" smtClean="0">
                  <a:latin typeface="Cambria Math" panose="02040503050406030204" pitchFamily="18" charset="0"/>
                </a:endParaRPr>
              </a:p>
              <a:p>
                <a:pPr lvl="2"/>
                <a14:m>
                  <m:oMath xmlns:m="http://schemas.openxmlformats.org/officeDocument/2006/math">
                    <m:sSub>
                      <m:sSubPr>
                        <m:ctrlPr>
                          <a:rPr lang="zh-TW" altLang="zh-TW"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a:latin typeface="Cambria Math" panose="02040503050406030204" pitchFamily="18" charset="0"/>
                          </a:rPr>
                          <m:t>𝑖</m:t>
                        </m:r>
                      </m:sub>
                    </m:sSub>
                  </m:oMath>
                </a14:m>
                <a:r>
                  <a:rPr lang="en-US" altLang="zh-TW" dirty="0" smtClean="0">
                    <a:latin typeface="Cambria Math" panose="02040503050406030204" pitchFamily="18" charset="0"/>
                  </a:rPr>
                  <a:t> </a:t>
                </a:r>
                <a:r>
                  <a:rPr lang="en-US" altLang="zh-TW" dirty="0"/>
                  <a:t>is n</a:t>
                </a:r>
                <a:r>
                  <a:rPr lang="en-US" altLang="zh-TW" dirty="0" smtClean="0"/>
                  <a:t>oise-free </a:t>
                </a:r>
                <a:r>
                  <a:rPr lang="en-US" altLang="zh-TW" dirty="0"/>
                  <a:t>pixel </a:t>
                </a:r>
                <a:r>
                  <a:rPr lang="en-US" altLang="zh-CN" dirty="0"/>
                  <a:t>counter </a:t>
                </a:r>
                <a:r>
                  <a:rPr lang="en-US" altLang="zh-CN" dirty="0" smtClean="0"/>
                  <a:t>and </a:t>
                </a:r>
                <a14:m>
                  <m:oMath xmlns:m="http://schemas.openxmlformats.org/officeDocument/2006/math">
                    <m:r>
                      <a:rPr lang="en-US" altLang="zh-TW" i="1">
                        <a:latin typeface="Cambria Math" panose="02040503050406030204" pitchFamily="18" charset="0"/>
                      </a:rPr>
                      <m:t>𝑖</m:t>
                    </m:r>
                  </m:oMath>
                </a14:m>
                <a:r>
                  <a:rPr lang="en-US" altLang="zh-TW" dirty="0"/>
                  <a:t> is the iterative </a:t>
                </a:r>
                <a:r>
                  <a:rPr lang="en-US" altLang="zh-TW" dirty="0" smtClean="0"/>
                  <a:t>generation</a:t>
                </a:r>
                <a:endParaRPr lang="en-US" altLang="zh-TW" dirty="0"/>
              </a:p>
              <a:p>
                <a:pPr lvl="2"/>
                <a14:m>
                  <m:oMath xmlns:m="http://schemas.openxmlformats.org/officeDocument/2006/math">
                    <m:r>
                      <a:rPr lang="en-US" altLang="zh-TW">
                        <a:latin typeface="Cambria Math" panose="02040503050406030204" pitchFamily="18" charset="0"/>
                      </a:rPr>
                      <m:t>𝑃</m:t>
                    </m:r>
                  </m:oMath>
                </a14:m>
                <a:r>
                  <a:rPr lang="en-US" altLang="zh-TW" dirty="0"/>
                  <a:t> is the total number of pixels in the input image.</a:t>
                </a:r>
              </a:p>
              <a:p>
                <a:pPr lvl="1"/>
                <a:endParaRPr lang="en-US" altLang="zh-TW" dirty="0"/>
              </a:p>
              <a:p>
                <a:pPr marL="0" indent="0" algn="just">
                  <a:buNone/>
                </a:pPr>
                <a:endParaRPr lang="en-US" altLang="zh-TW" dirty="0" smtClean="0"/>
              </a:p>
              <a:p>
                <a:pPr marL="0" indent="0" algn="just">
                  <a:buNone/>
                </a:pPr>
                <a:endParaRPr lang="zh-TW" altLang="zh-TW" sz="2000" dirty="0"/>
              </a:p>
              <a:p>
                <a:pPr marL="0" indent="0">
                  <a:buNone/>
                </a:pPr>
                <a:endParaRPr lang="en-US" altLang="zh-TW" dirty="0" smtClean="0"/>
              </a:p>
            </p:txBody>
          </p:sp>
        </mc:Choice>
        <mc:Fallback xmlns="">
          <p:sp>
            <p:nvSpPr>
              <p:cNvPr id="25603" name="內容版面配置區 11"/>
              <p:cNvSpPr>
                <a:spLocks noGrp="1" noRot="1" noChangeAspect="1" noMove="1" noResize="1" noEditPoints="1" noAdjustHandles="1" noChangeArrowheads="1" noChangeShapeType="1" noTextEdit="1"/>
              </p:cNvSpPr>
              <p:nvPr>
                <p:ph idx="1"/>
              </p:nvPr>
            </p:nvSpPr>
            <p:spPr>
              <a:blipFill rotWithShape="0">
                <a:blip r:embed="rId3"/>
                <a:stretch>
                  <a:fillRect l="-551" t="-1261"/>
                </a:stretch>
              </a:blipFill>
            </p:spPr>
            <p:txBody>
              <a:bodyPr/>
              <a:lstStyle/>
              <a:p>
                <a:r>
                  <a:rPr lang="zh-TW" altLang="en-US">
                    <a:noFill/>
                  </a:rPr>
                  <a:t> </a:t>
                </a:r>
              </a:p>
            </p:txBody>
          </p:sp>
        </mc:Fallback>
      </mc:AlternateContent>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標題 1"/>
          <p:cNvSpPr>
            <a:spLocks noGrp="1"/>
          </p:cNvSpPr>
          <p:nvPr>
            <p:ph type="title"/>
          </p:nvPr>
        </p:nvSpPr>
        <p:spPr>
          <a:xfrm>
            <a:off x="1" y="3"/>
            <a:ext cx="9144000" cy="720725"/>
          </a:xfrm>
        </p:spPr>
        <p:txBody>
          <a:bodyPr/>
          <a:lstStyle/>
          <a:p>
            <a:pPr algn="ctr"/>
            <a:r>
              <a:rPr lang="en-US" altLang="zh-TW" sz="3200" dirty="0" smtClean="0"/>
              <a:t>Proposed MMF Method(5/23)</a:t>
            </a:r>
            <a:endParaRPr lang="zh-TW" altLang="en-US" sz="3200" dirty="0"/>
          </a:p>
        </p:txBody>
      </p:sp>
      <mc:AlternateContent xmlns:mc="http://schemas.openxmlformats.org/markup-compatibility/2006" xmlns:a14="http://schemas.microsoft.com/office/drawing/2010/main">
        <mc:Choice Requires="a14">
          <p:sp>
            <p:nvSpPr>
              <p:cNvPr id="11" name="矩形 10"/>
              <p:cNvSpPr/>
              <p:nvPr/>
            </p:nvSpPr>
            <p:spPr>
              <a:xfrm>
                <a:off x="-17031" y="1484784"/>
                <a:ext cx="9143884" cy="11308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                                           </m:t>
                      </m:r>
                      <m:sSub>
                        <m:sSubPr>
                          <m:ctrlPr>
                            <a:rPr lang="en-US" altLang="zh-TW" sz="2400" b="0" i="1" smtClean="0">
                              <a:latin typeface="Cambria Math" panose="02040503050406030204" pitchFamily="18" charset="0"/>
                            </a:rPr>
                          </m:ctrlPr>
                        </m:sSubPr>
                        <m:e>
                          <m:r>
                            <m:rPr>
                              <m:sty m:val="p"/>
                            </m:rPr>
                            <a:rPr lang="en-US" altLang="zh-TW" sz="2400" i="1">
                              <a:latin typeface="Cambria Math" panose="02040503050406030204" pitchFamily="18" charset="0"/>
                            </a:rPr>
                            <m:t>N</m:t>
                          </m:r>
                        </m:e>
                        <m:sub>
                          <m:r>
                            <a:rPr lang="en-US" altLang="zh-TW" sz="2400" b="0" i="1" smtClean="0">
                              <a:latin typeface="Cambria Math" panose="02040503050406030204" pitchFamily="18" charset="0"/>
                            </a:rPr>
                            <m:t>𝑖</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=0</m:t>
                          </m:r>
                        </m:sub>
                        <m:sup>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−1</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𝐵</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e>
                      </m:nary>
                      <m:r>
                        <a:rPr lang="en-US" altLang="zh-TW" sz="2400" b="0" i="1" smtClean="0">
                          <a:latin typeface="Cambria Math" panose="02040503050406030204" pitchFamily="18" charset="0"/>
                        </a:rPr>
                        <m:t>                                </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3.1</m:t>
                          </m:r>
                        </m:e>
                      </m:d>
                    </m:oMath>
                  </m:oMathPara>
                </a14:m>
                <a:endParaRPr lang="zh-TW"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7031" y="1484784"/>
                <a:ext cx="9143884" cy="1130822"/>
              </a:xfrm>
              <a:prstGeom prst="rect">
                <a:avLst/>
              </a:prstGeom>
              <a:blipFill rotWithShape="0">
                <a:blip r:embed="rId4"/>
                <a:stretch>
                  <a:fillRect/>
                </a:stretch>
              </a:blipFill>
            </p:spPr>
            <p:txBody>
              <a:bodyPr/>
              <a:lstStyle/>
              <a:p>
                <a:r>
                  <a:rPr lang="zh-TW" altLang="en-US">
                    <a:noFill/>
                  </a:rPr>
                  <a:t> </a:t>
                </a:r>
              </a:p>
            </p:txBody>
          </p:sp>
        </mc:Fallback>
      </mc:AlternateContent>
      <p:sp>
        <p:nvSpPr>
          <p:cNvPr id="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9884"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68270"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303880"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632266"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60652"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96262"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17424"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53034"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74196"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40661"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304657"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633043"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61429"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97039"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53811"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74973"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96135" y="40240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40661"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69047"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304657"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633043"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61429"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97039"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18201"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53811"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74973"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96135" y="43769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40661"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69047"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633043"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61429"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97039"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18201"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53811"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74973"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96135" y="47293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 xmlns:a16="http://schemas.microsoft.com/office/drawing/2014/main" id="{34DD8F8C-BA5B-4A4C-B57F-C18A97379BF8}"/>
              </a:ext>
            </a:extLst>
          </p:cNvPr>
          <p:cNvSpPr/>
          <p:nvPr/>
        </p:nvSpPr>
        <p:spPr>
          <a:xfrm>
            <a:off x="597679" y="3284984"/>
            <a:ext cx="3495509"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The cropped patch of noise image</a:t>
            </a:r>
            <a:endParaRPr lang="zh-TW" altLang="en-US" dirty="0"/>
          </a:p>
        </p:txBody>
      </p:sp>
      <p:sp>
        <p:nvSpPr>
          <p:cNvPr id="66" name="矩形 65">
            <a:extLst>
              <a:ext uri="{FF2B5EF4-FFF2-40B4-BE49-F238E27FC236}">
                <a16:creationId xmlns="" xmlns:a16="http://schemas.microsoft.com/office/drawing/2014/main" id="{34DD8F8C-BA5B-4A4C-B57F-C18A97379BF8}"/>
              </a:ext>
            </a:extLst>
          </p:cNvPr>
          <p:cNvSpPr/>
          <p:nvPr/>
        </p:nvSpPr>
        <p:spPr>
          <a:xfrm>
            <a:off x="1313742" y="5024565"/>
            <a:ext cx="2063385"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Binary </a:t>
            </a:r>
            <a:r>
              <a:rPr lang="en-US" altLang="zh-TW" b="1" dirty="0">
                <a:solidFill>
                  <a:srgbClr val="000000"/>
                </a:solidFill>
                <a:latin typeface="Times New Roman" panose="02020603050405020304" pitchFamily="18" charset="0"/>
              </a:rPr>
              <a:t>noise mask </a:t>
            </a:r>
            <a:endParaRPr lang="zh-TW" altLang="en-US" b="1" dirty="0">
              <a:solidFill>
                <a:srgbClr val="000000"/>
              </a:solidFill>
              <a:latin typeface="Times New Roman" panose="02020603050405020304" pitchFamily="18" charset="0"/>
            </a:endParaRPr>
          </a:p>
        </p:txBody>
      </p:sp>
      <p:sp>
        <p:nvSpPr>
          <p:cNvPr id="67" name="文字方塊 66"/>
          <p:cNvSpPr txBox="1"/>
          <p:nvPr/>
        </p:nvSpPr>
        <p:spPr>
          <a:xfrm>
            <a:off x="534023" y="436771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68" name="文字方塊 67"/>
          <p:cNvSpPr txBox="1"/>
          <p:nvPr/>
        </p:nvSpPr>
        <p:spPr>
          <a:xfrm>
            <a:off x="2197589" y="366081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69" name="文字方塊 68"/>
          <p:cNvSpPr txBox="1"/>
          <p:nvPr/>
        </p:nvSpPr>
        <p:spPr>
          <a:xfrm>
            <a:off x="1877134" y="402630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70" name="文字方塊 69"/>
          <p:cNvSpPr txBox="1"/>
          <p:nvPr/>
        </p:nvSpPr>
        <p:spPr>
          <a:xfrm>
            <a:off x="1212137" y="367201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7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69047" y="402364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2" name="文字方塊 71"/>
          <p:cNvSpPr txBox="1"/>
          <p:nvPr/>
        </p:nvSpPr>
        <p:spPr>
          <a:xfrm>
            <a:off x="862408" y="401318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7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95358" y="367079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sz="800" dirty="0">
              <a:latin typeface="Times New Roman" panose="02020603050405020304" pitchFamily="18" charset="0"/>
              <a:cs typeface="Times New Roman" panose="02020603050405020304" pitchFamily="18" charset="0"/>
            </a:endParaRPr>
          </a:p>
        </p:txBody>
      </p:sp>
      <p:sp>
        <p:nvSpPr>
          <p:cNvPr id="7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18201" y="402364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304657" y="472891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7" name="文字方塊 76"/>
          <p:cNvSpPr txBox="1"/>
          <p:nvPr/>
        </p:nvSpPr>
        <p:spPr>
          <a:xfrm>
            <a:off x="3483355" y="366188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78" name="文字方塊 77"/>
          <p:cNvSpPr txBox="1"/>
          <p:nvPr/>
        </p:nvSpPr>
        <p:spPr>
          <a:xfrm>
            <a:off x="1192557" y="472583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80" name="文字方塊 79"/>
          <p:cNvSpPr txBox="1"/>
          <p:nvPr/>
        </p:nvSpPr>
        <p:spPr>
          <a:xfrm>
            <a:off x="2523772" y="400495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81" name="文字方塊 80"/>
          <p:cNvSpPr txBox="1"/>
          <p:nvPr/>
        </p:nvSpPr>
        <p:spPr>
          <a:xfrm>
            <a:off x="1531887" y="402630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85" name="文字方塊 84"/>
          <p:cNvSpPr txBox="1"/>
          <p:nvPr/>
        </p:nvSpPr>
        <p:spPr>
          <a:xfrm>
            <a:off x="3170096" y="436682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86" name="文字方塊 85"/>
          <p:cNvSpPr txBox="1"/>
          <p:nvPr/>
        </p:nvSpPr>
        <p:spPr>
          <a:xfrm>
            <a:off x="2195192" y="438652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87" name="文字方塊 86"/>
          <p:cNvSpPr txBox="1"/>
          <p:nvPr/>
        </p:nvSpPr>
        <p:spPr>
          <a:xfrm>
            <a:off x="1864080" y="472987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90" name="文字方塊 89"/>
          <p:cNvSpPr txBox="1"/>
          <p:nvPr/>
        </p:nvSpPr>
        <p:spPr>
          <a:xfrm>
            <a:off x="3177093" y="473279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91" name="文字方塊 90"/>
          <p:cNvSpPr txBox="1"/>
          <p:nvPr/>
        </p:nvSpPr>
        <p:spPr>
          <a:xfrm>
            <a:off x="2520549" y="472340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92" name="文字方塊 91"/>
          <p:cNvSpPr txBox="1"/>
          <p:nvPr/>
        </p:nvSpPr>
        <p:spPr>
          <a:xfrm>
            <a:off x="3505318" y="436110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3" name="向右箭號 2"/>
          <p:cNvSpPr/>
          <p:nvPr/>
        </p:nvSpPr>
        <p:spPr bwMode="auto">
          <a:xfrm>
            <a:off x="4283968" y="5013176"/>
            <a:ext cx="648072" cy="432048"/>
          </a:xfrm>
          <a:prstGeom prst="rightArrow">
            <a:avLst/>
          </a:prstGeom>
          <a:solidFill>
            <a:srgbClr val="FF0000"/>
          </a:solidFill>
          <a:ln w="19050">
            <a:solidFill>
              <a:srgbClr val="FF0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
        <p:nvSpPr>
          <p:cNvPr id="19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260677"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9063"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24673"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53059"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81445"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17055"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8217"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73827"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4989"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261454"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25450"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53836"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82222"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17832"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74604"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5766"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6928" y="487820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261454"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9840"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25450"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53836"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82222"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17832"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8994"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74604"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5766"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6928" y="52310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261454"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9840"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53836"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582222"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17832"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8994"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574604"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5766"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6928" y="55834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 xmlns:a16="http://schemas.microsoft.com/office/drawing/2014/main" id="{34DD8F8C-BA5B-4A4C-B57F-C18A97379BF8}"/>
              </a:ext>
            </a:extLst>
          </p:cNvPr>
          <p:cNvSpPr/>
          <p:nvPr/>
        </p:nvSpPr>
        <p:spPr>
          <a:xfrm>
            <a:off x="5011483" y="4118237"/>
            <a:ext cx="3953005"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The cropped patch of noise-free image</a:t>
            </a:r>
            <a:endParaRPr lang="zh-TW" altLang="en-US" dirty="0"/>
          </a:p>
        </p:txBody>
      </p:sp>
      <p:sp>
        <p:nvSpPr>
          <p:cNvPr id="23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89840" y="487775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6" name="文字方塊 235"/>
          <p:cNvSpPr txBox="1"/>
          <p:nvPr/>
        </p:nvSpPr>
        <p:spPr>
          <a:xfrm>
            <a:off x="5483201" y="486729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23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6151" y="452490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sz="800" dirty="0">
              <a:latin typeface="Times New Roman" panose="02020603050405020304" pitchFamily="18" charset="0"/>
              <a:cs typeface="Times New Roman" panose="02020603050405020304" pitchFamily="18" charset="0"/>
            </a:endParaRPr>
          </a:p>
        </p:txBody>
      </p:sp>
      <p:sp>
        <p:nvSpPr>
          <p:cNvPr id="23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38994" y="487775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25450" y="5583021"/>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0" name="文字方塊 239"/>
          <p:cNvSpPr txBox="1"/>
          <p:nvPr/>
        </p:nvSpPr>
        <p:spPr>
          <a:xfrm>
            <a:off x="8104148" y="451599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241" name="文字方塊 240"/>
          <p:cNvSpPr txBox="1"/>
          <p:nvPr/>
        </p:nvSpPr>
        <p:spPr>
          <a:xfrm>
            <a:off x="5813350" y="557994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242" name="文字方塊 241"/>
          <p:cNvSpPr txBox="1"/>
          <p:nvPr/>
        </p:nvSpPr>
        <p:spPr>
          <a:xfrm>
            <a:off x="7144565" y="485905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25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4319"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62705"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98315"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626701"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55087"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90697"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11859"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47469"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68631"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5096"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99092"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627478"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55864"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91474"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48246"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69408"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90570" y="57362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5096"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63482"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99092"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627478"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55864"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91474"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12636"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48246"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69408"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90570" y="608905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5096"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63482"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627478"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55864"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91474"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12636"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948246"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69408"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90570" y="64414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63482" y="57357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612636" y="57357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99092" y="644102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84719" y="538487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2157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內容版面配置區 11"/>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Noise-free pixel </a:t>
            </a:r>
            <a:r>
              <a:rPr lang="en-US" altLang="zh-CN" dirty="0"/>
              <a:t>counter (NPC) </a:t>
            </a:r>
            <a:r>
              <a:rPr lang="en-US" altLang="zh-CN" dirty="0" smtClean="0"/>
              <a:t>module</a:t>
            </a:r>
          </a:p>
          <a:p>
            <a:pPr lvl="1"/>
            <a:r>
              <a:rPr lang="en-US" altLang="zh-TW" dirty="0" smtClean="0"/>
              <a:t>the </a:t>
            </a:r>
            <a:r>
              <a:rPr lang="en-US" altLang="zh-TW" dirty="0"/>
              <a:t>total number of </a:t>
            </a:r>
            <a:r>
              <a:rPr lang="en-US" altLang="zh-TW" dirty="0" smtClean="0"/>
              <a:t>noise-free pixels</a:t>
            </a:r>
            <a:endParaRPr lang="en-US" altLang="zh-CN" dirty="0" smtClean="0"/>
          </a:p>
          <a:p>
            <a:pPr marL="457197" lvl="1" indent="0">
              <a:buNone/>
            </a:pPr>
            <a:endParaRPr lang="en-US" altLang="zh-CN" dirty="0" smtClean="0"/>
          </a:p>
          <a:p>
            <a:pPr marL="914394" lvl="2" indent="0">
              <a:buNone/>
            </a:pPr>
            <a:endParaRPr lang="en-US" altLang="zh-TW" dirty="0"/>
          </a:p>
          <a:p>
            <a:pPr marL="914394" lvl="2" indent="0">
              <a:buNone/>
            </a:pPr>
            <a:endParaRPr lang="en-US" altLang="zh-TW" i="1" dirty="0" smtClean="0">
              <a:latin typeface="Cambria Math" panose="02040503050406030204" pitchFamily="18" charset="0"/>
            </a:endParaRPr>
          </a:p>
          <a:p>
            <a:pPr lvl="1"/>
            <a:endParaRPr lang="en-US" altLang="zh-TW" dirty="0"/>
          </a:p>
          <a:p>
            <a:pPr marL="0" indent="0" algn="just">
              <a:buNone/>
            </a:pPr>
            <a:endParaRPr lang="en-US" altLang="zh-TW" dirty="0" smtClean="0"/>
          </a:p>
          <a:p>
            <a:pPr marL="0" indent="0" algn="just">
              <a:buNone/>
            </a:pPr>
            <a:endParaRPr lang="zh-TW" altLang="zh-TW" sz="2000" dirty="0"/>
          </a:p>
          <a:p>
            <a:pPr marL="0" indent="0">
              <a:buNone/>
            </a:pPr>
            <a:endParaRPr lang="en-US" altLang="zh-TW" dirty="0" smtClean="0"/>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標題 1"/>
          <p:cNvSpPr>
            <a:spLocks noGrp="1"/>
          </p:cNvSpPr>
          <p:nvPr>
            <p:ph type="title"/>
          </p:nvPr>
        </p:nvSpPr>
        <p:spPr>
          <a:xfrm>
            <a:off x="1" y="3"/>
            <a:ext cx="9144000" cy="720725"/>
          </a:xfrm>
        </p:spPr>
        <p:txBody>
          <a:bodyPr/>
          <a:lstStyle/>
          <a:p>
            <a:pPr algn="ctr"/>
            <a:r>
              <a:rPr lang="en-US" altLang="zh-TW" sz="3200" dirty="0" smtClean="0"/>
              <a:t>Proposed MMF Method(6/23)</a:t>
            </a:r>
            <a:endParaRPr lang="zh-TW" altLang="en-US" sz="3200" dirty="0"/>
          </a:p>
        </p:txBody>
      </p:sp>
      <p:sp>
        <p:nvSpPr>
          <p:cNvPr id="19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611"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06997"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42607"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70993"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99379"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34989"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56151"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91761"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812923"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9388"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43384"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71770"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500156"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35766"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92538"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813700"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34862" y="29402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9388"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07774"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43384"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71770"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500156"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35766"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56928"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92538"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813700"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34862" y="32930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9388"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07774"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71770"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500156"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35766"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56928"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92538"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813700"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34862" y="36454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 xmlns:a16="http://schemas.microsoft.com/office/drawing/2014/main" id="{34DD8F8C-BA5B-4A4C-B57F-C18A97379BF8}"/>
              </a:ext>
            </a:extLst>
          </p:cNvPr>
          <p:cNvSpPr/>
          <p:nvPr/>
        </p:nvSpPr>
        <p:spPr>
          <a:xfrm>
            <a:off x="532496" y="2180179"/>
            <a:ext cx="2508059"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The first cropped patch</a:t>
            </a:r>
            <a:endParaRPr lang="zh-TW" altLang="en-US" dirty="0"/>
          </a:p>
        </p:txBody>
      </p:sp>
      <p:sp>
        <p:nvSpPr>
          <p:cNvPr id="23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07774" y="293976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6" name="文字方塊 235"/>
          <p:cNvSpPr txBox="1"/>
          <p:nvPr/>
        </p:nvSpPr>
        <p:spPr>
          <a:xfrm>
            <a:off x="401135" y="292930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23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34085" y="258690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sz="800" dirty="0">
              <a:latin typeface="Times New Roman" panose="02020603050405020304" pitchFamily="18" charset="0"/>
              <a:cs typeface="Times New Roman" panose="02020603050405020304" pitchFamily="18" charset="0"/>
            </a:endParaRPr>
          </a:p>
        </p:txBody>
      </p:sp>
      <p:sp>
        <p:nvSpPr>
          <p:cNvPr id="23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56928" y="293976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43384" y="364502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0" name="文字方塊 239"/>
          <p:cNvSpPr txBox="1"/>
          <p:nvPr/>
        </p:nvSpPr>
        <p:spPr>
          <a:xfrm>
            <a:off x="3022082" y="257800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241" name="文字方塊 240"/>
          <p:cNvSpPr txBox="1"/>
          <p:nvPr/>
        </p:nvSpPr>
        <p:spPr>
          <a:xfrm>
            <a:off x="731284" y="364195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242" name="文字方塊 241"/>
          <p:cNvSpPr txBox="1"/>
          <p:nvPr/>
        </p:nvSpPr>
        <p:spPr>
          <a:xfrm>
            <a:off x="2062499" y="292106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1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611"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06997"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42607"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70993"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99379"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34989"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56151"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91761"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812923"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34085" y="39800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611"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06997"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42607"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70993"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99379"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34989"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91761"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812923"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34085" y="43320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611"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06997"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42607"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99379"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34989"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56151"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91761"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812923"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34085" y="46817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611"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06997"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42607"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70993"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99379"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34989"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56151"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91761"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34085" y="503420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611"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42607"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70993"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99379"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34989"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56151"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91761"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812923"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34085" y="538750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56151" y="433157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70993" y="4681319"/>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812923" y="503376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06997" y="538706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9" name="文字方塊 248"/>
          <p:cNvSpPr txBox="1"/>
          <p:nvPr/>
        </p:nvSpPr>
        <p:spPr>
          <a:xfrm>
            <a:off x="409345" y="538661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286" name="文字方塊 285"/>
          <p:cNvSpPr txBox="1"/>
          <p:nvPr/>
        </p:nvSpPr>
        <p:spPr>
          <a:xfrm>
            <a:off x="1058146" y="469400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133</a:t>
            </a:r>
            <a:endParaRPr lang="zh-TW" altLang="en-US" dirty="0">
              <a:latin typeface="Times New Roman" panose="02020603050405020304" pitchFamily="18" charset="0"/>
              <a:cs typeface="Times New Roman" panose="02020603050405020304" pitchFamily="18" charset="0"/>
            </a:endParaRPr>
          </a:p>
        </p:txBody>
      </p:sp>
      <p:sp>
        <p:nvSpPr>
          <p:cNvPr id="287" name="文字方塊 286"/>
          <p:cNvSpPr txBox="1"/>
          <p:nvPr/>
        </p:nvSpPr>
        <p:spPr>
          <a:xfrm>
            <a:off x="2708046" y="504031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288" name="文字方塊 287"/>
          <p:cNvSpPr txBox="1"/>
          <p:nvPr/>
        </p:nvSpPr>
        <p:spPr>
          <a:xfrm>
            <a:off x="2083210" y="433478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30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64582"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92968"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328578"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56964"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85350"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320960"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642122"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77732"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98894"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20056" y="25775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65359"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93745"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329355"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86127"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321737"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642899"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78509"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99671"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20833" y="29308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65359"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93745"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329355"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57741"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86127"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321737"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642899"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99671"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20833" y="32836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65359"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329355"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57741"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86127"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321737"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642899"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78509"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99671"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20833" y="36361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65359"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93745"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329355"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57741"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86127"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321737"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642899"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20833" y="39876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65359"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93745"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329355"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57741"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86127"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642899"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78509"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99671"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20833" y="43395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93745"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329355"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57741"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86127"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321737"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642899"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78509"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99671"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20833" y="46893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93745"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329355"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57741"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86127"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321737"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642899"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99671"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20833" y="504178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65359"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93745"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329355"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57741"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986127"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321737"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642899"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78509"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99671"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20833" y="53950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5" name="矩形 384">
            <a:extLst>
              <a:ext uri="{FF2B5EF4-FFF2-40B4-BE49-F238E27FC236}">
                <a16:creationId xmlns="" xmlns:a16="http://schemas.microsoft.com/office/drawing/2014/main" id="{34DD8F8C-BA5B-4A4C-B57F-C18A97379BF8}"/>
              </a:ext>
            </a:extLst>
          </p:cNvPr>
          <p:cNvSpPr/>
          <p:nvPr/>
        </p:nvSpPr>
        <p:spPr>
          <a:xfrm>
            <a:off x="4156230" y="2185690"/>
            <a:ext cx="2443939"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The last cropped patch</a:t>
            </a:r>
            <a:endParaRPr lang="zh-TW" altLang="en-US" dirty="0"/>
          </a:p>
        </p:txBody>
      </p:sp>
      <p:sp>
        <p:nvSpPr>
          <p:cNvPr id="38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57741" y="293039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78509" y="328324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993745" y="363565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321737" y="433914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65359" y="468889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665359" y="504133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78509" y="504133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5" name="文字方塊 394"/>
          <p:cNvSpPr txBox="1"/>
          <p:nvPr/>
        </p:nvSpPr>
        <p:spPr>
          <a:xfrm>
            <a:off x="4552476" y="293349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396" name="文字方塊 395"/>
          <p:cNvSpPr txBox="1"/>
          <p:nvPr/>
        </p:nvSpPr>
        <p:spPr>
          <a:xfrm>
            <a:off x="5858043" y="326504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398" name="文字方塊 397"/>
          <p:cNvSpPr txBox="1"/>
          <p:nvPr/>
        </p:nvSpPr>
        <p:spPr>
          <a:xfrm>
            <a:off x="3890773" y="363998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399" name="文字方塊 398"/>
          <p:cNvSpPr txBox="1"/>
          <p:nvPr/>
        </p:nvSpPr>
        <p:spPr>
          <a:xfrm>
            <a:off x="3568902" y="468766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133</a:t>
            </a:r>
            <a:endParaRPr lang="zh-TW" altLang="en-US" dirty="0">
              <a:latin typeface="Times New Roman" panose="02020603050405020304" pitchFamily="18" charset="0"/>
              <a:cs typeface="Times New Roman" panose="02020603050405020304" pitchFamily="18" charset="0"/>
            </a:endParaRPr>
          </a:p>
        </p:txBody>
      </p:sp>
      <p:sp>
        <p:nvSpPr>
          <p:cNvPr id="400" name="文字方塊 399"/>
          <p:cNvSpPr txBox="1"/>
          <p:nvPr/>
        </p:nvSpPr>
        <p:spPr>
          <a:xfrm>
            <a:off x="3555327" y="504486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401" name="文字方塊 400"/>
          <p:cNvSpPr txBox="1"/>
          <p:nvPr/>
        </p:nvSpPr>
        <p:spPr>
          <a:xfrm>
            <a:off x="5216861" y="433644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80415" y="39899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02" name="文字方塊 401"/>
          <p:cNvSpPr txBox="1"/>
          <p:nvPr/>
        </p:nvSpPr>
        <p:spPr>
          <a:xfrm>
            <a:off x="5871572" y="503759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38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299671" y="398718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7" name="文字方塊 396"/>
          <p:cNvSpPr txBox="1"/>
          <p:nvPr/>
        </p:nvSpPr>
        <p:spPr>
          <a:xfrm>
            <a:off x="6202019" y="397765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grpSp>
        <p:nvGrpSpPr>
          <p:cNvPr id="53" name="群組 52"/>
          <p:cNvGrpSpPr/>
          <p:nvPr/>
        </p:nvGrpSpPr>
        <p:grpSpPr>
          <a:xfrm>
            <a:off x="7191607" y="1948282"/>
            <a:ext cx="1886094" cy="2261917"/>
            <a:chOff x="7191607" y="1948282"/>
            <a:chExt cx="1886094" cy="2261917"/>
          </a:xfrm>
        </p:grpSpPr>
        <p:pic>
          <p:nvPicPr>
            <p:cNvPr id="150" name="圖片 149">
              <a:extLst>
                <a:ext uri="{FF2B5EF4-FFF2-40B4-BE49-F238E27FC236}">
                  <a16:creationId xmlns="" xmlns:a16="http://schemas.microsoft.com/office/drawing/2014/main" id="{5C64C7A8-3851-4632-BCEE-F67BD8A40A59}"/>
                </a:ext>
              </a:extLst>
            </p:cNvPr>
            <p:cNvPicPr>
              <a:picLocks noChangeAspect="1"/>
            </p:cNvPicPr>
            <p:nvPr/>
          </p:nvPicPr>
          <p:blipFill>
            <a:blip r:embed="rId3"/>
            <a:stretch>
              <a:fillRect/>
            </a:stretch>
          </p:blipFill>
          <p:spPr>
            <a:xfrm>
              <a:off x="7260474" y="2577096"/>
              <a:ext cx="1628894" cy="1633103"/>
            </a:xfrm>
            <a:prstGeom prst="rect">
              <a:avLst/>
            </a:prstGeom>
          </p:spPr>
        </p:pic>
        <p:sp>
          <p:nvSpPr>
            <p:cNvPr id="151" name="矩形 150">
              <a:extLst>
                <a:ext uri="{FF2B5EF4-FFF2-40B4-BE49-F238E27FC236}">
                  <a16:creationId xmlns="" xmlns:a16="http://schemas.microsoft.com/office/drawing/2014/main" id="{34DD8F8C-BA5B-4A4C-B57F-C18A97379BF8}"/>
                </a:ext>
              </a:extLst>
            </p:cNvPr>
            <p:cNvSpPr/>
            <p:nvPr/>
          </p:nvSpPr>
          <p:spPr>
            <a:xfrm>
              <a:off x="7191607" y="1948282"/>
              <a:ext cx="1886094" cy="646331"/>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Noise-free image </a:t>
              </a:r>
            </a:p>
            <a:p>
              <a:r>
                <a:rPr lang="en-US" altLang="zh-TW" b="1" dirty="0" smtClean="0">
                  <a:solidFill>
                    <a:srgbClr val="000000"/>
                  </a:solidFill>
                  <a:latin typeface="Times New Roman" panose="02020603050405020304" pitchFamily="18" charset="0"/>
                </a:rPr>
                <a:t>of “F16”</a:t>
              </a:r>
              <a:endParaRPr lang="zh-TW" altLang="en-US" dirty="0"/>
            </a:p>
          </p:txBody>
        </p:sp>
        <p:sp>
          <p:nvSpPr>
            <p:cNvPr id="244" name="矩形 243">
              <a:extLst>
                <a:ext uri="{FF2B5EF4-FFF2-40B4-BE49-F238E27FC236}">
                  <a16:creationId xmlns="" xmlns:a16="http://schemas.microsoft.com/office/drawing/2014/main" id="{BDA613E7-A872-4301-AAD7-CBD7CF8EB3FB}"/>
                </a:ext>
              </a:extLst>
            </p:cNvPr>
            <p:cNvSpPr/>
            <p:nvPr/>
          </p:nvSpPr>
          <p:spPr bwMode="auto">
            <a:xfrm>
              <a:off x="7281749" y="2593023"/>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sp>
          <p:nvSpPr>
            <p:cNvPr id="424" name="矩形 423">
              <a:extLst>
                <a:ext uri="{FF2B5EF4-FFF2-40B4-BE49-F238E27FC236}">
                  <a16:creationId xmlns="" xmlns:a16="http://schemas.microsoft.com/office/drawing/2014/main" id="{BDA613E7-A872-4301-AAD7-CBD7CF8EB3FB}"/>
                </a:ext>
              </a:extLst>
            </p:cNvPr>
            <p:cNvSpPr/>
            <p:nvPr/>
          </p:nvSpPr>
          <p:spPr bwMode="auto">
            <a:xfrm>
              <a:off x="8650247" y="3961911"/>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grpSp>
      <p:cxnSp>
        <p:nvCxnSpPr>
          <p:cNvPr id="46" name="肘形接點 45"/>
          <p:cNvCxnSpPr>
            <a:stCxn id="243" idx="2"/>
            <a:endCxn id="244" idx="2"/>
          </p:cNvCxnSpPr>
          <p:nvPr/>
        </p:nvCxnSpPr>
        <p:spPr bwMode="auto">
          <a:xfrm rot="5400000" flipH="1" flipV="1">
            <a:off x="3879934" y="2230978"/>
            <a:ext cx="2931781" cy="4087871"/>
          </a:xfrm>
          <a:prstGeom prst="bentConnector3">
            <a:avLst>
              <a:gd name="adj1" fmla="val -16088"/>
            </a:avLst>
          </a:prstGeom>
          <a:solidFill>
            <a:schemeClr val="accent1"/>
          </a:solidFill>
          <a:ln w="38100" cap="flat" cmpd="sng" algn="ctr">
            <a:solidFill>
              <a:srgbClr val="FF0000"/>
            </a:solidFill>
            <a:prstDash val="solid"/>
            <a:round/>
            <a:headEnd type="none" w="med" len="med"/>
            <a:tailEnd type="triangle"/>
          </a:ln>
          <a:effectLst/>
        </p:spPr>
      </p:cxnSp>
      <p:cxnSp>
        <p:nvCxnSpPr>
          <p:cNvPr id="48" name="肘形接點 47"/>
          <p:cNvCxnSpPr>
            <a:stCxn id="357" idx="3"/>
            <a:endCxn id="424" idx="2"/>
          </p:cNvCxnSpPr>
          <p:nvPr/>
        </p:nvCxnSpPr>
        <p:spPr bwMode="auto">
          <a:xfrm flipV="1">
            <a:off x="6956443" y="4177911"/>
            <a:ext cx="1801816" cy="338328"/>
          </a:xfrm>
          <a:prstGeom prst="bentConnector2">
            <a:avLst/>
          </a:prstGeom>
          <a:solidFill>
            <a:schemeClr val="accent1"/>
          </a:solidFill>
          <a:ln w="38100"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2" name="矩形 51"/>
              <p:cNvSpPr/>
              <p:nvPr/>
            </p:nvSpPr>
            <p:spPr>
              <a:xfrm>
                <a:off x="195436" y="5733365"/>
                <a:ext cx="3291083" cy="369332"/>
              </a:xfrm>
              <a:prstGeom prst="rect">
                <a:avLst/>
              </a:prstGeom>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i="1">
                            <a:latin typeface="Cambria Math" panose="02040503050406030204" pitchFamily="18" charset="0"/>
                          </a:rPr>
                          <m:t>N</m:t>
                        </m:r>
                      </m:e>
                      <m:sub>
                        <m:r>
                          <a:rPr lang="en-US" altLang="zh-TW" b="0" i="1" smtClean="0">
                            <a:latin typeface="Cambria Math" panose="02040503050406030204" pitchFamily="18" charset="0"/>
                          </a:rPr>
                          <m:t>1</m:t>
                        </m:r>
                      </m:sub>
                    </m:sSub>
                    <m:r>
                      <a:rPr lang="en-US" altLang="zh-TW" i="1" smtClean="0">
                        <a:latin typeface="Cambria Math" panose="02040503050406030204" pitchFamily="18" charset="0"/>
                      </a:rPr>
                      <m:t>=</m:t>
                    </m:r>
                  </m:oMath>
                </a14:m>
                <a:r>
                  <a:rPr lang="en-US" altLang="zh-TW" dirty="0" smtClean="0">
                    <a:latin typeface="Times New Roman" panose="02020603050405020304" pitchFamily="18" charset="0"/>
                    <a:cs typeface="Times New Roman" panose="02020603050405020304" pitchFamily="18" charset="0"/>
                  </a:rPr>
                  <a:t>8</a:t>
                </a:r>
                <a:endParaRPr lang="zh-TW" altLang="en-US" dirty="0">
                  <a:latin typeface="Times New Roman" panose="02020603050405020304" pitchFamily="18" charset="0"/>
                  <a:cs typeface="Times New Roman" panose="02020603050405020304" pitchFamily="18" charset="0"/>
                </a:endParaRPr>
              </a:p>
            </p:txBody>
          </p:sp>
        </mc:Choice>
        <mc:Fallback xmlns="">
          <p:sp>
            <p:nvSpPr>
              <p:cNvPr id="52" name="矩形 51"/>
              <p:cNvSpPr>
                <a:spLocks noRot="1" noChangeAspect="1" noMove="1" noResize="1" noEditPoints="1" noAdjustHandles="1" noChangeArrowheads="1" noChangeShapeType="1" noTextEdit="1"/>
              </p:cNvSpPr>
              <p:nvPr/>
            </p:nvSpPr>
            <p:spPr>
              <a:xfrm>
                <a:off x="195436" y="5733365"/>
                <a:ext cx="3291083" cy="369332"/>
              </a:xfrm>
              <a:prstGeom prst="rect">
                <a:avLst/>
              </a:prstGeom>
              <a:blipFill rotWithShape="0">
                <a:blip r:embed="rId4"/>
                <a:stretch>
                  <a:fillRect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7" name="矩形 426"/>
              <p:cNvSpPr/>
              <p:nvPr/>
            </p:nvSpPr>
            <p:spPr>
              <a:xfrm>
                <a:off x="3664582" y="5740360"/>
                <a:ext cx="329108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m:rPr>
                              <m:sty m:val="p"/>
                            </m:rPr>
                            <a:rPr lang="en-US" altLang="zh-TW" i="1">
                              <a:latin typeface="Cambria Math" panose="02040503050406030204" pitchFamily="18" charset="0"/>
                            </a:rPr>
                            <m:t>N</m:t>
                          </m:r>
                        </m:e>
                        <m:sub>
                          <m:r>
                            <a:rPr lang="en-US" altLang="zh-TW" b="0" i="1" smtClean="0">
                              <a:latin typeface="Cambria Math" panose="02040503050406030204" pitchFamily="18" charset="0"/>
                            </a:rPr>
                            <m:t>𝑘</m:t>
                          </m:r>
                        </m:sub>
                      </m:sSub>
                      <m:r>
                        <a:rPr lang="en-US" altLang="zh-TW" i="1" smtClean="0">
                          <a:latin typeface="Cambria Math" panose="02040503050406030204" pitchFamily="18" charset="0"/>
                        </a:rPr>
                        <m:t>=</m:t>
                      </m:r>
                      <m:r>
                        <a:rPr lang="en-US" altLang="zh-TW" b="0" i="0" smtClean="0">
                          <a:latin typeface="Cambria Math" panose="02040503050406030204" pitchFamily="18" charset="0"/>
                        </a:rPr>
                        <m:t>9</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427" name="矩形 426"/>
              <p:cNvSpPr>
                <a:spLocks noRot="1" noChangeAspect="1" noMove="1" noResize="1" noEditPoints="1" noAdjustHandles="1" noChangeArrowheads="1" noChangeShapeType="1" noTextEdit="1"/>
              </p:cNvSpPr>
              <p:nvPr/>
            </p:nvSpPr>
            <p:spPr>
              <a:xfrm>
                <a:off x="3664582" y="5740360"/>
                <a:ext cx="3291083" cy="369332"/>
              </a:xfrm>
              <a:prstGeom prst="rect">
                <a:avLst/>
              </a:prstGeom>
              <a:blipFill rotWithShape="0">
                <a:blip r:embed="rId5"/>
                <a:stretch>
                  <a:fillRect b="-1667"/>
                </a:stretch>
              </a:blipFill>
            </p:spPr>
            <p:txBody>
              <a:bodyPr/>
              <a:lstStyle/>
              <a:p>
                <a:r>
                  <a:rPr lang="zh-TW" altLang="en-US">
                    <a:noFill/>
                  </a:rPr>
                  <a:t> </a:t>
                </a:r>
              </a:p>
            </p:txBody>
          </p:sp>
        </mc:Fallback>
      </mc:AlternateContent>
      <p:sp>
        <p:nvSpPr>
          <p:cNvPr id="4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663002" y="504296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30" name="文字方塊 429"/>
          <p:cNvSpPr txBox="1"/>
          <p:nvPr/>
        </p:nvSpPr>
        <p:spPr>
          <a:xfrm>
            <a:off x="4555063" y="503332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7151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內容版面配置區 11"/>
              <p:cNvSpPr>
                <a:spLocks noGrp="1"/>
              </p:cNvSpPr>
              <p:nvPr>
                <p:ph idx="1"/>
              </p:nvPr>
            </p:nvSpPr>
            <p:spPr>
              <a:xfrm>
                <a:off x="179388" y="908054"/>
                <a:ext cx="8856662" cy="5318125"/>
              </a:xfrm>
            </p:spPr>
            <p:txBody>
              <a:bodyPr/>
              <a:lstStyle/>
              <a:p>
                <a:r>
                  <a:rPr lang="en-US" altLang="zh-CN" dirty="0" smtClean="0"/>
                  <a:t>Morphological </a:t>
                </a:r>
                <a:r>
                  <a:rPr lang="en-US" altLang="zh-CN" dirty="0"/>
                  <a:t>pixel dilation (MPD) </a:t>
                </a:r>
                <a:r>
                  <a:rPr lang="en-US" altLang="zh-CN" dirty="0" smtClean="0"/>
                  <a:t>module</a:t>
                </a:r>
              </a:p>
              <a:p>
                <a:pPr lvl="1"/>
                <a:r>
                  <a:rPr lang="en-US" altLang="zh-CN" dirty="0"/>
                  <a:t>Performing the dilatation operation of the noise-free pixels as follows</a:t>
                </a:r>
                <a:r>
                  <a:rPr lang="en-US" altLang="zh-CN" dirty="0" smtClean="0"/>
                  <a:t>:</a:t>
                </a:r>
              </a:p>
              <a:p>
                <a:pPr lvl="1"/>
                <a:endParaRPr lang="en-US" altLang="zh-CN" sz="1800" dirty="0" smtClean="0"/>
              </a:p>
              <a:p>
                <a:pPr lvl="1"/>
                <a:endParaRPr lang="en-US" altLang="zh-CN" dirty="0" smtClean="0"/>
              </a:p>
              <a:p>
                <a:endParaRPr lang="en-US" altLang="zh-CN" dirty="0" smtClean="0"/>
              </a:p>
              <a:p>
                <a:pPr marL="0" indent="0">
                  <a:buNone/>
                </a:pPr>
                <a:endParaRPr lang="en-US" altLang="zh-CN" dirty="0"/>
              </a:p>
              <a:p>
                <a:pPr lvl="2"/>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𝑂</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𝑒</m:t>
                        </m:r>
                      </m:e>
                    </m:d>
                  </m:oMath>
                </a14:m>
                <a:r>
                  <a:rPr lang="en-US" altLang="zh-TW" dirty="0" smtClean="0">
                    <a:latin typeface="Cambria Math" panose="02040503050406030204" pitchFamily="18" charset="0"/>
                    <a:ea typeface="Cambria Math" panose="02040503050406030204" pitchFamily="18" charset="0"/>
                  </a:rPr>
                  <a:t> </a:t>
                </a:r>
                <a:r>
                  <a:rPr lang="zh-TW" altLang="zh-TW" dirty="0" smtClean="0"/>
                  <a:t>is </a:t>
                </a:r>
                <a:r>
                  <a:rPr lang="zh-TW" altLang="zh-TW" dirty="0"/>
                  <a:t>the output noise-free </a:t>
                </a:r>
                <a:r>
                  <a:rPr lang="zh-TW" altLang="zh-TW" dirty="0" smtClean="0"/>
                  <a:t>image</a:t>
                </a:r>
                <a:endParaRPr lang="en-US" altLang="zh-TW" dirty="0" smtClean="0"/>
              </a:p>
              <a:p>
                <a:pPr lvl="2"/>
                <a14:m>
                  <m:oMath xmlns:m="http://schemas.openxmlformats.org/officeDocument/2006/math">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𝑦</m:t>
                        </m:r>
                      </m:e>
                    </m:d>
                  </m:oMath>
                </a14:m>
                <a:r>
                  <a:rPr lang="en-US" altLang="zh-CN" dirty="0"/>
                  <a:t> is </a:t>
                </a:r>
                <a:r>
                  <a:rPr lang="en-US" altLang="zh-TW" dirty="0"/>
                  <a:t>the noise-free pixel (i.e.,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𝑦</m:t>
                        </m:r>
                      </m:e>
                    </m:d>
                    <m:r>
                      <a:rPr lang="en-US" altLang="zh-TW" i="1">
                        <a:latin typeface="Cambria Math" panose="02040503050406030204" pitchFamily="18" charset="0"/>
                        <a:ea typeface="Cambria Math" panose="02040503050406030204" pitchFamily="18" charset="0"/>
                      </a:rPr>
                      <m:t>=0</m:t>
                    </m:r>
                  </m:oMath>
                </a14:m>
                <a:r>
                  <a:rPr lang="en-US" altLang="zh-TW" dirty="0"/>
                  <a:t>), at position </a:t>
                </a:r>
                <a14:m>
                  <m:oMath xmlns:m="http://schemas.openxmlformats.org/officeDocument/2006/math">
                    <m:r>
                      <a:rPr lang="en-US" altLang="zh-TW" i="1">
                        <a:latin typeface="Cambria Math" panose="02040503050406030204" pitchFamily="18" charset="0"/>
                      </a:rPr>
                      <m:t>𝑦</m:t>
                    </m:r>
                  </m:oMath>
                </a14:m>
                <a:r>
                  <a:rPr lang="en-US" altLang="zh-TW" dirty="0"/>
                  <a:t> in the input noise </a:t>
                </a:r>
                <a:r>
                  <a:rPr lang="en-US" altLang="zh-TW" dirty="0" smtClean="0"/>
                  <a:t>image</a:t>
                </a:r>
                <a:endParaRPr lang="en-US" altLang="zh-TW" dirty="0" smtClean="0">
                  <a:latin typeface="Cambria Math" panose="02040503050406030204" pitchFamily="18" charset="0"/>
                  <a:ea typeface="Cambria Math" panose="02040503050406030204" pitchFamily="18" charset="0"/>
                </a:endParaRPr>
              </a:p>
              <a:p>
                <a:pPr lvl="2"/>
                <a:r>
                  <a:rPr lang="en-US" altLang="zh-TW" dirty="0" smtClean="0">
                    <a:latin typeface="Cambria Math" panose="02040503050406030204" pitchFamily="18" charset="0"/>
                    <a:ea typeface="Cambria Math" panose="02040503050406030204" pitchFamily="18" charset="0"/>
                  </a:rPr>
                  <a:t>⨁ </a:t>
                </a:r>
                <a:r>
                  <a:rPr lang="en-US" altLang="zh-TW" dirty="0"/>
                  <a:t>is the dilation </a:t>
                </a:r>
                <a:r>
                  <a:rPr lang="en-US" altLang="zh-TW" dirty="0" smtClean="0"/>
                  <a:t>operation</a:t>
                </a:r>
              </a:p>
              <a:p>
                <a:pPr lvl="2"/>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8  </m:t>
                        </m:r>
                      </m:sub>
                    </m:sSub>
                  </m:oMath>
                </a14:m>
                <a:r>
                  <a:rPr lang="en-US" altLang="zh-TW" dirty="0" smtClean="0"/>
                  <a:t>is </a:t>
                </a:r>
                <a:r>
                  <a:rPr lang="en-US" altLang="zh-TW" dirty="0"/>
                  <a:t>the structuring element that allows us to define 8 neighborhood </a:t>
                </a:r>
                <a:r>
                  <a:rPr lang="en-US" altLang="zh-TW" dirty="0" smtClean="0"/>
                  <a:t>structure</a:t>
                </a:r>
              </a:p>
              <a:p>
                <a:pPr lvl="2"/>
                <a14:m>
                  <m:oMath xmlns:m="http://schemas.openxmlformats.org/officeDocument/2006/math">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𝑒</m:t>
                        </m:r>
                      </m:e>
                    </m:d>
                  </m:oMath>
                </a14:m>
                <a:r>
                  <a:rPr lang="en-US" altLang="zh-TW" dirty="0" smtClean="0"/>
                  <a:t> are </a:t>
                </a:r>
                <a:r>
                  <a:rPr lang="en-US" altLang="zh-TW" dirty="0"/>
                  <a:t>eight connected pixels of the image indicated by index </a:t>
                </a:r>
                <a14:m>
                  <m:oMath xmlns:m="http://schemas.openxmlformats.org/officeDocument/2006/math">
                    <m:r>
                      <a:rPr lang="en-US" altLang="zh-TW" b="0" i="1" smtClean="0">
                        <a:latin typeface="Cambria Math" panose="02040503050406030204" pitchFamily="18" charset="0"/>
                      </a:rPr>
                      <m:t>𝑒</m:t>
                    </m:r>
                    <m:r>
                      <a:rPr lang="en-US" altLang="zh-TW" b="0" i="1" smtClean="0">
                        <a:latin typeface="Cambria Math" panose="02040503050406030204" pitchFamily="18" charset="0"/>
                      </a:rPr>
                      <m:t>.</m:t>
                    </m:r>
                  </m:oMath>
                </a14:m>
                <a:endParaRPr lang="en-US" altLang="zh-TW" b="0" dirty="0" smtClean="0"/>
              </a:p>
              <a:p>
                <a:pPr lvl="2"/>
                <a14:m>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𝑁</m:t>
                        </m:r>
                      </m:e>
                      <m:sub>
                        <m:r>
                          <m:rPr>
                            <m:sty m:val="p"/>
                          </m:rPr>
                          <a:rPr lang="el-GR" altLang="zh-TW" i="1">
                            <a:latin typeface="Cambria Math" panose="02040503050406030204" pitchFamily="18" charset="0"/>
                            <a:ea typeface="Cambria Math" panose="02040503050406030204" pitchFamily="18" charset="0"/>
                          </a:rPr>
                          <m:t>Ω</m:t>
                        </m:r>
                      </m:sub>
                    </m:sSub>
                  </m:oMath>
                </a14:m>
                <a:r>
                  <a:rPr lang="en-US" altLang="zh-TW" dirty="0"/>
                  <a:t> </a:t>
                </a:r>
                <a:r>
                  <a:rPr lang="en-US" altLang="zh-TW" dirty="0" smtClean="0"/>
                  <a:t>is </a:t>
                </a:r>
                <a:r>
                  <a:rPr lang="en-US" altLang="zh-TW" dirty="0"/>
                  <a:t>the number of pixels within the window of </a:t>
                </a:r>
                <a:r>
                  <a:rPr lang="en-US" altLang="zh-TW" dirty="0" smtClean="0"/>
                  <a:t>radius 1.</a:t>
                </a:r>
                <a:endParaRPr lang="en-US" altLang="zh-TW" dirty="0"/>
              </a:p>
              <a:p>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6" name="內容版面配置區 11"/>
              <p:cNvSpPr>
                <a:spLocks noGrp="1" noRot="1" noChangeAspect="1" noMove="1" noResize="1" noEditPoints="1" noAdjustHandles="1" noChangeArrowheads="1" noChangeShapeType="1" noTextEdit="1"/>
              </p:cNvSpPr>
              <p:nvPr>
                <p:ph idx="1"/>
              </p:nvPr>
            </p:nvSpPr>
            <p:spPr>
              <a:xfrm>
                <a:off x="179388" y="908054"/>
                <a:ext cx="8856662" cy="5318125"/>
              </a:xfrm>
              <a:blipFill rotWithShape="0">
                <a:blip r:embed="rId2"/>
                <a:stretch>
                  <a:fillRect l="-551" t="-1261" b="-134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11560" y="2131020"/>
                <a:ext cx="8748464" cy="15140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zh-TW" sz="240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i="1">
                              <a:latin typeface="Cambria Math" panose="02040503050406030204" pitchFamily="18" charset="0"/>
                            </a:rPr>
                            <m:t>𝑖</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𝑒</m:t>
                          </m:r>
                        </m:e>
                      </m:d>
                      <m:r>
                        <a:rPr lang="en-US" altLang="zh-TW" sz="2400" i="1">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𝐼</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𝑦</m:t>
                                  </m:r>
                                </m:e>
                              </m:d>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𝑁</m:t>
                                  </m:r>
                                </m:e>
                                <m:sub>
                                  <m:r>
                                    <a:rPr lang="en-US" altLang="zh-TW" sz="2400" b="0" i="1" smtClean="0">
                                      <a:latin typeface="Cambria Math" panose="02040503050406030204" pitchFamily="18" charset="0"/>
                                    </a:rPr>
                                    <m:t>8  </m:t>
                                  </m:r>
                                </m:sub>
                              </m:sSub>
                              <m:r>
                                <a:rPr lang="en-US" altLang="zh-TW" sz="2400" b="0" i="1" smtClean="0">
                                  <a:latin typeface="Cambria Math" panose="02040503050406030204" pitchFamily="18" charset="0"/>
                                </a:rPr>
                                <m:t>, </m:t>
                              </m:r>
                              <m:r>
                                <a:rPr lang="zh-TW" altLang="en-US" sz="2400" i="1">
                                  <a:latin typeface="Cambria Math" panose="02040503050406030204" pitchFamily="18" charset="0"/>
                                </a:rPr>
                                <m:t> </m:t>
                              </m:r>
                              <m:r>
                                <a:rPr lang="en-US" altLang="zh-TW" sz="2400" b="0" i="1" smtClean="0">
                                  <a:latin typeface="Cambria Math" panose="02040503050406030204" pitchFamily="18" charset="0"/>
                                </a:rPr>
                                <m:t>𝑖𝑓</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𝐵</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𝑦</m:t>
                                  </m:r>
                                </m:e>
                              </m:d>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0 </m:t>
                              </m:r>
                              <m:r>
                                <a:rPr lang="zh-TW" altLang="en-US" sz="2400" i="1">
                                  <a:latin typeface="Cambria Math" panose="02040503050406030204" pitchFamily="18" charset="0"/>
                                  <a:ea typeface="Cambria Math" panose="02040503050406030204" pitchFamily="18" charset="0"/>
                                </a:rPr>
                                <m:t> </m:t>
                              </m:r>
                              <m:r>
                                <a:rPr lang="zh-TW" altLang="en-US" sz="2400" i="1" smtClean="0">
                                  <a:latin typeface="Cambria Math" panose="02040503050406030204" pitchFamily="18" charset="0"/>
                                  <a:ea typeface="Cambria Math" panose="02040503050406030204" pitchFamily="18" charset="0"/>
                                </a:rPr>
                                <m:t>⋀</m:t>
                              </m:r>
                              <m:nary>
                                <m:naryPr>
                                  <m:chr m:val="∑"/>
                                  <m:ctrlPr>
                                    <a:rPr lang="zh-TW" altLang="en-US" sz="240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=1</m:t>
                                  </m:r>
                                </m:sub>
                                <m:sup>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𝑁</m:t>
                                      </m:r>
                                    </m:e>
                                    <m:sub>
                                      <m:r>
                                        <m:rPr>
                                          <m:sty m:val="p"/>
                                        </m:rPr>
                                        <a:rPr lang="el-GR" altLang="zh-TW" sz="2400" i="1" smtClean="0">
                                          <a:latin typeface="Cambria Math" panose="02040503050406030204" pitchFamily="18" charset="0"/>
                                          <a:ea typeface="Cambria Math" panose="02040503050406030204" pitchFamily="18" charset="0"/>
                                        </a:rPr>
                                        <m:t>Ω</m:t>
                                      </m:r>
                                    </m:sub>
                                  </m:s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𝐵</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𝑘</m:t>
                                      </m:r>
                                    </m:e>
                                  </m:d>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1</m:t>
                                  </m:r>
                                </m:e>
                              </m:nary>
                            </m:e>
                            <m:e>
                              <m:r>
                                <a:rPr lang="en-US" altLang="zh-TW" sz="2400" i="1">
                                  <a:latin typeface="Cambria Math" panose="02040503050406030204" pitchFamily="18" charset="0"/>
                                </a:rPr>
                                <m:t>𝐼</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𝑒</m:t>
                                  </m:r>
                                </m:e>
                              </m:d>
                              <m:r>
                                <a:rPr lang="en-US" altLang="zh-TW" sz="2400" b="0" i="1" smtClean="0">
                                  <a:latin typeface="Cambria Math" panose="02040503050406030204" pitchFamily="18" charset="0"/>
                                </a:rPr>
                                <m:t> , </m:t>
                              </m:r>
                              <m:r>
                                <a:rPr lang="zh-TW" altLang="en-US" sz="2400" i="1">
                                  <a:latin typeface="Cambria Math" panose="02040503050406030204" pitchFamily="18" charset="0"/>
                                </a:rPr>
                                <m:t> </m:t>
                              </m:r>
                              <m:r>
                                <a:rPr lang="en-US" altLang="zh-TW" sz="2400" b="0" i="1" smtClean="0">
                                  <a:latin typeface="Cambria Math" panose="02040503050406030204" pitchFamily="18" charset="0"/>
                                </a:rPr>
                                <m:t>𝑜𝑡h𝑒𝑟𝑤𝑖𝑠𝑒</m:t>
                              </m:r>
                              <m:r>
                                <a:rPr lang="en-US" altLang="zh-TW" sz="2400" b="0" i="1" smtClean="0">
                                  <a:latin typeface="Cambria Math" panose="02040503050406030204" pitchFamily="18" charset="0"/>
                                </a:rPr>
                                <m:t>                          </m:t>
                              </m:r>
                            </m:e>
                          </m:eqArr>
                          <m:r>
                            <a:rPr lang="en-US" altLang="zh-TW" sz="2400" b="0" i="1" smtClean="0">
                              <a:latin typeface="Cambria Math" panose="02040503050406030204" pitchFamily="18" charset="0"/>
                            </a:rPr>
                            <m:t> </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3.</m:t>
                              </m:r>
                              <m:r>
                                <a:rPr lang="en-US" altLang="zh-TW" sz="2400" b="0" i="1" smtClean="0">
                                  <a:latin typeface="Cambria Math" panose="02040503050406030204" pitchFamily="18" charset="0"/>
                                </a:rPr>
                                <m:t>2</m:t>
                              </m:r>
                            </m:e>
                          </m:d>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611560" y="2131020"/>
                <a:ext cx="8748464" cy="1514004"/>
              </a:xfrm>
              <a:prstGeom prst="rect">
                <a:avLst/>
              </a:prstGeom>
              <a:blipFill rotWithShape="0">
                <a:blip r:embed="rId3"/>
                <a:stretch>
                  <a:fillRect/>
                </a:stretch>
              </a:blipFill>
            </p:spPr>
            <p:txBody>
              <a:bodyPr/>
              <a:lstStyle/>
              <a:p>
                <a:r>
                  <a:rPr lang="zh-TW" altLang="en-US">
                    <a:noFill/>
                  </a:rPr>
                  <a:t> </a:t>
                </a:r>
              </a:p>
            </p:txBody>
          </p:sp>
        </mc:Fallback>
      </mc:AlternateContent>
      <p:sp>
        <p:nvSpPr>
          <p:cNvPr id="5" name="標題 1"/>
          <p:cNvSpPr>
            <a:spLocks noGrp="1"/>
          </p:cNvSpPr>
          <p:nvPr>
            <p:ph type="title"/>
          </p:nvPr>
        </p:nvSpPr>
        <p:spPr>
          <a:xfrm>
            <a:off x="1" y="3"/>
            <a:ext cx="9144000" cy="720725"/>
          </a:xfrm>
        </p:spPr>
        <p:txBody>
          <a:bodyPr/>
          <a:lstStyle/>
          <a:p>
            <a:pPr algn="ctr"/>
            <a:r>
              <a:rPr lang="en-US" altLang="zh-TW" sz="3200" dirty="0" smtClean="0"/>
              <a:t>Proposed MMF Method(7/23)</a:t>
            </a:r>
            <a:endParaRPr lang="zh-TW" altLang="en-US" sz="3200" dirty="0"/>
          </a:p>
        </p:txBody>
      </p:sp>
    </p:spTree>
    <p:extLst>
      <p:ext uri="{BB962C8B-B14F-4D97-AF65-F5344CB8AC3E}">
        <p14:creationId xmlns:p14="http://schemas.microsoft.com/office/powerpoint/2010/main" val="42573677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CN" dirty="0"/>
              <a:t>Morphological pixel dilation (MPD) module</a:t>
            </a:r>
          </a:p>
          <a:p>
            <a:pPr lvl="1"/>
            <a:r>
              <a:rPr lang="en-US" altLang="zh-TW" dirty="0" smtClean="0"/>
              <a:t>Structuring element for the 8-neighborhood used in the proposed method.</a:t>
            </a:r>
          </a:p>
          <a:p>
            <a:pPr marL="0" indent="0">
              <a:buNone/>
            </a:pPr>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smtClean="0"/>
              <a:t>Proposed MMF Method(8/23)</a:t>
            </a:r>
            <a:endParaRPr lang="zh-TW" altLang="en-US" sz="3200" dirty="0"/>
          </a:p>
        </p:txBody>
      </p:sp>
      <mc:AlternateContent xmlns:mc="http://schemas.openxmlformats.org/markup-compatibility/2006" xmlns:a14="http://schemas.microsoft.com/office/drawing/2010/main">
        <mc:Choice Requires="a14">
          <p:sp>
            <p:nvSpPr>
              <p:cNvPr id="9" name="矩形 8"/>
              <p:cNvSpPr/>
              <p:nvPr/>
            </p:nvSpPr>
            <p:spPr>
              <a:xfrm>
                <a:off x="1403648" y="6084004"/>
                <a:ext cx="6552728" cy="369332"/>
              </a:xfrm>
              <a:prstGeom prst="rect">
                <a:avLst/>
              </a:prstGeom>
            </p:spPr>
            <p:txBody>
              <a:bodyPr wrap="square">
                <a:spAutoFit/>
              </a:bodyPr>
              <a:lstStyle/>
              <a:p>
                <a14:m>
                  <m:oMath xmlns:m="http://schemas.openxmlformats.org/officeDocument/2006/math">
                    <m:r>
                      <a:rPr lang="en-US" altLang="zh-TW" smtClean="0">
                        <a:latin typeface="Cambria Math" panose="02040503050406030204" pitchFamily="18" charset="0"/>
                      </a:rPr>
                      <m:t>8 </m:t>
                    </m:r>
                    <m:r>
                      <m:rPr>
                        <m:sty m:val="p"/>
                      </m:rPr>
                      <a:rPr lang="en-US" altLang="zh-TW" smtClean="0">
                        <a:latin typeface="Cambria Math" panose="02040503050406030204" pitchFamily="18" charset="0"/>
                      </a:rPr>
                      <m:t>neighborhood</m:t>
                    </m:r>
                    <m:r>
                      <a:rPr lang="en-US" altLang="zh-TW" smtClean="0">
                        <a:latin typeface="Cambria Math" panose="02040503050406030204" pitchFamily="18" charset="0"/>
                      </a:rPr>
                      <m:t> </m:t>
                    </m:r>
                    <m:r>
                      <m:rPr>
                        <m:sty m:val="p"/>
                      </m:rPr>
                      <a:rPr lang="en-US" altLang="zh-TW" smtClean="0">
                        <a:latin typeface="Cambria Math" panose="02040503050406030204" pitchFamily="18" charset="0"/>
                      </a:rPr>
                      <m:t>structure</m:t>
                    </m:r>
                    <m:sSub>
                      <m:sSubPr>
                        <m:ctrlPr>
                          <a:rPr lang="en-US" altLang="zh-TW" i="1">
                            <a:latin typeface="Cambria Math" panose="02040503050406030204" pitchFamily="18" charset="0"/>
                          </a:rPr>
                        </m:ctrlPr>
                      </m:sSubPr>
                      <m:e>
                        <m:r>
                          <a:rPr lang="en-US" altLang="zh-TW" b="0" i="0" smtClean="0">
                            <a:latin typeface="Cambria Math" panose="02040503050406030204" pitchFamily="18" charset="0"/>
                          </a:rPr>
                          <m:t>(</m:t>
                        </m:r>
                        <m:r>
                          <a:rPr lang="en-US" altLang="zh-TW">
                            <a:latin typeface="Cambria Math" panose="02040503050406030204" pitchFamily="18" charset="0"/>
                          </a:rPr>
                          <m:t> </m:t>
                        </m:r>
                        <m:r>
                          <a:rPr lang="en-US" altLang="zh-TW">
                            <a:latin typeface="Cambria Math" panose="02040503050406030204" pitchFamily="18" charset="0"/>
                          </a:rPr>
                          <m:t>𝑁</m:t>
                        </m:r>
                      </m:e>
                      <m:sub>
                        <m:r>
                          <a:rPr lang="en-US" altLang="zh-TW">
                            <a:latin typeface="Cambria Math" panose="02040503050406030204" pitchFamily="18" charset="0"/>
                          </a:rPr>
                          <m:t>8  </m:t>
                        </m:r>
                      </m:sub>
                    </m:sSub>
                    <m:r>
                      <a:rPr lang="en-US" altLang="zh-TW" b="0" i="0" smtClean="0">
                        <a:latin typeface="Cambria Math" panose="02040503050406030204" pitchFamily="18" charset="0"/>
                      </a:rPr>
                      <m:t>) </m:t>
                    </m:r>
                    <m:r>
                      <m:rPr>
                        <m:sty m:val="p"/>
                      </m:rPr>
                      <a:rPr lang="en-US" altLang="zh-TW">
                        <a:latin typeface="Cambria Math" panose="02040503050406030204" pitchFamily="18" charset="0"/>
                      </a:rPr>
                      <m:t>and</m:t>
                    </m:r>
                    <m:r>
                      <a:rPr lang="en-US" altLang="zh-TW" b="0" i="0" smtClean="0">
                        <a:latin typeface="Cambria Math" panose="02040503050406030204" pitchFamily="18" charset="0"/>
                      </a:rPr>
                      <m:t> </m:t>
                    </m:r>
                    <m:r>
                      <m:rPr>
                        <m:sty m:val="p"/>
                      </m:rPr>
                      <a:rPr lang="en-US" altLang="zh-TW" i="1">
                        <a:latin typeface="Cambria Math" panose="02040503050406030204" pitchFamily="18" charset="0"/>
                      </a:rPr>
                      <m:t>the</m:t>
                    </m:r>
                    <m:r>
                      <a:rPr lang="en-US" altLang="zh-TW" i="1">
                        <a:latin typeface="Cambria Math" panose="02040503050406030204" pitchFamily="18" charset="0"/>
                      </a:rPr>
                      <m:t> </m:t>
                    </m:r>
                    <m:r>
                      <m:rPr>
                        <m:sty m:val="p"/>
                      </m:rPr>
                      <a:rPr lang="en-US" altLang="zh-TW" i="1">
                        <a:latin typeface="Cambria Math" panose="02040503050406030204" pitchFamily="18" charset="0"/>
                      </a:rPr>
                      <m:t>window</m:t>
                    </m:r>
                    <m:r>
                      <a:rPr lang="en-US" altLang="zh-TW" i="1">
                        <a:latin typeface="Cambria Math" panose="02040503050406030204" pitchFamily="18" charset="0"/>
                      </a:rPr>
                      <m:t> </m:t>
                    </m:r>
                    <m:r>
                      <m:rPr>
                        <m:sty m:val="p"/>
                      </m:rPr>
                      <a:rPr lang="en-US" altLang="zh-TW" i="1">
                        <a:latin typeface="Cambria Math" panose="02040503050406030204" pitchFamily="18" charset="0"/>
                      </a:rPr>
                      <m:t>size</m:t>
                    </m:r>
                    <m:r>
                      <a:rPr lang="en-US" altLang="zh-TW" i="1">
                        <a:latin typeface="Cambria Math" panose="02040503050406030204" pitchFamily="18" charset="0"/>
                      </a:rPr>
                      <m:t> </m:t>
                    </m:r>
                    <m:r>
                      <m:rPr>
                        <m:sty m:val="p"/>
                      </m:rPr>
                      <a:rPr lang="en-US" altLang="zh-TW" i="1">
                        <a:latin typeface="Cambria Math" panose="02040503050406030204" pitchFamily="18" charset="0"/>
                      </a:rPr>
                      <m:t>is</m:t>
                    </m:r>
                    <m:r>
                      <a:rPr lang="en-US" altLang="zh-TW" b="0" i="1" smtClean="0">
                        <a:latin typeface="Cambria Math" panose="02040503050406030204" pitchFamily="18" charset="0"/>
                      </a:rPr>
                      <m:t> 3</m:t>
                    </m:r>
                    <m:r>
                      <a:rPr lang="en-US" altLang="zh-TW" b="0" i="1" smtClean="0">
                        <a:latin typeface="Cambria Math" panose="02040503050406030204" pitchFamily="18" charset="0"/>
                        <a:ea typeface="Cambria Math" panose="02040503050406030204" pitchFamily="18" charset="0"/>
                      </a:rPr>
                      <m:t>×3</m:t>
                    </m:r>
                  </m:oMath>
                </a14:m>
                <a:r>
                  <a:rPr lang="en-US" altLang="zh-TW" b="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𝑁</m:t>
                        </m:r>
                      </m:e>
                      <m:sub>
                        <m:r>
                          <m:rPr>
                            <m:sty m:val="p"/>
                          </m:rPr>
                          <a:rPr lang="el-GR" altLang="zh-TW" i="1">
                            <a:latin typeface="Cambria Math" panose="02040503050406030204" pitchFamily="18" charset="0"/>
                            <a:ea typeface="Cambria Math" panose="02040503050406030204" pitchFamily="18" charset="0"/>
                          </a:rPr>
                          <m:t>Ω</m:t>
                        </m:r>
                      </m:sub>
                    </m:sSub>
                  </m:oMath>
                </a14:m>
                <a:r>
                  <a:rPr lang="en-US" altLang="zh-TW" b="0" dirty="0" smtClean="0">
                    <a:latin typeface="Cambria Math" panose="02040503050406030204" pitchFamily="18" charset="0"/>
                    <a:ea typeface="Cambria Math" panose="02040503050406030204" pitchFamily="18" charset="0"/>
                  </a:rPr>
                  <a:t>)</a:t>
                </a:r>
              </a:p>
            </p:txBody>
          </p:sp>
        </mc:Choice>
        <mc:Fallback xmlns="">
          <p:sp>
            <p:nvSpPr>
              <p:cNvPr id="9" name="矩形 8"/>
              <p:cNvSpPr>
                <a:spLocks noRot="1" noChangeAspect="1" noMove="1" noResize="1" noEditPoints="1" noAdjustHandles="1" noChangeArrowheads="1" noChangeShapeType="1" noTextEdit="1"/>
              </p:cNvSpPr>
              <p:nvPr/>
            </p:nvSpPr>
            <p:spPr>
              <a:xfrm>
                <a:off x="1403648" y="6084004"/>
                <a:ext cx="6552728" cy="369332"/>
              </a:xfrm>
              <a:prstGeom prst="rect">
                <a:avLst/>
              </a:prstGeom>
              <a:blipFill rotWithShape="0">
                <a:blip r:embed="rId2"/>
                <a:stretch>
                  <a:fillRect t="-9836" r="-2326" b="-22951"/>
                </a:stretch>
              </a:blipFill>
            </p:spPr>
            <p:txBody>
              <a:bodyPr/>
              <a:lstStyle/>
              <a:p>
                <a:r>
                  <a:rPr lang="zh-TW" altLang="en-US">
                    <a:noFill/>
                  </a:rPr>
                  <a:t> </a:t>
                </a:r>
              </a:p>
            </p:txBody>
          </p:sp>
        </mc:Fallback>
      </mc:AlternateContent>
      <p:pic>
        <p:nvPicPr>
          <p:cNvPr id="12" name="圖片 11"/>
          <p:cNvPicPr>
            <a:picLocks noChangeAspect="1"/>
          </p:cNvPicPr>
          <p:nvPr/>
        </p:nvPicPr>
        <p:blipFill>
          <a:blip r:embed="rId3"/>
          <a:stretch>
            <a:fillRect/>
          </a:stretch>
        </p:blipFill>
        <p:spPr>
          <a:xfrm>
            <a:off x="1187624" y="2757975"/>
            <a:ext cx="7278079" cy="3263313"/>
          </a:xfrm>
          <a:prstGeom prst="rect">
            <a:avLst/>
          </a:prstGeom>
        </p:spPr>
      </p:pic>
    </p:spTree>
    <p:extLst>
      <p:ext uri="{BB962C8B-B14F-4D97-AF65-F5344CB8AC3E}">
        <p14:creationId xmlns:p14="http://schemas.microsoft.com/office/powerpoint/2010/main" val="2441929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388" y="908055"/>
            <a:ext cx="8856662" cy="1486780"/>
          </a:xfrm>
        </p:spPr>
        <p:txBody>
          <a:bodyPr/>
          <a:lstStyle/>
          <a:p>
            <a:r>
              <a:rPr lang="en-US" altLang="zh-CN" dirty="0"/>
              <a:t>Morphological pixel dilation (MPD) module</a:t>
            </a:r>
          </a:p>
          <a:p>
            <a:pPr lvl="1"/>
            <a:r>
              <a:rPr lang="en-US" altLang="zh-CN" dirty="0"/>
              <a:t>Performing the dilatation operation of the noise-free pixels</a:t>
            </a:r>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smtClean="0"/>
              <a:t>Proposed MMF Method(9/23)</a:t>
            </a:r>
            <a:endParaRPr lang="zh-TW" altLang="en-US" sz="3200" dirty="0"/>
          </a:p>
        </p:txBody>
      </p:sp>
      <p:sp>
        <p:nvSpPr>
          <p:cNvPr id="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7111"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5497"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1107"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19493"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47879"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3489"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04651"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40261"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7888"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1884"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20270"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48656"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4266"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41038"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7888"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6274"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1884"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20270"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48656"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4266"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05428"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41038"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7888"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6274"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20270"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48656"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4266"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05428"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41038"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6274" y="2682109"/>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4" name="文字方塊 43"/>
          <p:cNvSpPr txBox="1"/>
          <p:nvPr/>
        </p:nvSpPr>
        <p:spPr>
          <a:xfrm>
            <a:off x="349635" y="267165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05428" y="2682109"/>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0" name="文字方塊 49"/>
          <p:cNvSpPr txBox="1"/>
          <p:nvPr/>
        </p:nvSpPr>
        <p:spPr>
          <a:xfrm>
            <a:off x="2010999" y="266341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7111"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5497"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1107"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19493"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47879"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3489"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04651"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40261"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7111"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5497"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1107"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19493"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47879"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3489"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40261"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27111"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5497"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1107"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447879"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783489"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04651"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440261"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9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104651" y="407392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4" name="文字方塊 103"/>
          <p:cNvSpPr txBox="1"/>
          <p:nvPr/>
        </p:nvSpPr>
        <p:spPr>
          <a:xfrm>
            <a:off x="2031710" y="407713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14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112269" y="44243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1884" y="338737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9" name="文字方塊 48"/>
          <p:cNvSpPr txBox="1"/>
          <p:nvPr/>
        </p:nvSpPr>
        <p:spPr>
          <a:xfrm>
            <a:off x="686619" y="33778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149" name="矩形 148"/>
          <p:cNvSpPr/>
          <p:nvPr/>
        </p:nvSpPr>
        <p:spPr>
          <a:xfrm>
            <a:off x="422771" y="1959016"/>
            <a:ext cx="2039982"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The cropped </a:t>
            </a:r>
            <a:r>
              <a:rPr lang="en-US" altLang="zh-TW" b="1" dirty="0" smtClean="0">
                <a:solidFill>
                  <a:srgbClr val="000000"/>
                </a:solidFill>
                <a:latin typeface="Times New Roman" panose="02020603050405020304" pitchFamily="18" charset="0"/>
              </a:rPr>
              <a:t>patch</a:t>
            </a:r>
            <a:endParaRPr lang="zh-TW" altLang="en-US" dirty="0"/>
          </a:p>
        </p:txBody>
      </p:sp>
      <p:sp>
        <p:nvSpPr>
          <p:cNvPr id="251" name="矩形 250"/>
          <p:cNvSpPr/>
          <p:nvPr/>
        </p:nvSpPr>
        <p:spPr>
          <a:xfrm>
            <a:off x="3574642" y="1967144"/>
            <a:ext cx="19864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Dilation </a:t>
            </a:r>
            <a:r>
              <a:rPr lang="en-US" altLang="zh-TW" b="1" dirty="0">
                <a:solidFill>
                  <a:srgbClr val="000000"/>
                </a:solidFill>
                <a:latin typeface="Times New Roman" panose="02020603050405020304" pitchFamily="18" charset="0"/>
              </a:rPr>
              <a:t>operation</a:t>
            </a:r>
            <a:endParaRPr lang="zh-TW" altLang="en-US" dirty="0"/>
          </a:p>
        </p:txBody>
      </p:sp>
      <p:sp>
        <p:nvSpPr>
          <p:cNvPr id="2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19110"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47496"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883106"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11492"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39878"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875488"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196650"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32260"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19887"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883883"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12269"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40655"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876265"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33037"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19887"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48273"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883883"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12269"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40655"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876265"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197427"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33037"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19887"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48273"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12269"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40655"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876265"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197427"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33037"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48273" y="267253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2" name="文字方塊 281"/>
          <p:cNvSpPr txBox="1"/>
          <p:nvPr/>
        </p:nvSpPr>
        <p:spPr>
          <a:xfrm>
            <a:off x="3441634" y="266207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197427" y="267253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4" name="文字方塊 283"/>
          <p:cNvSpPr txBox="1"/>
          <p:nvPr/>
        </p:nvSpPr>
        <p:spPr>
          <a:xfrm>
            <a:off x="5102998" y="265384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28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19110"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47496"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883106"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11492"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39878"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875488"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196650"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32260"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19110"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47496"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883106"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11492"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39878"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875488"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32260"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219110"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47496"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883106"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539878"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875488"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196650"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532260"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196650" y="4064351"/>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8" name="文字方塊 307"/>
          <p:cNvSpPr txBox="1"/>
          <p:nvPr/>
        </p:nvSpPr>
        <p:spPr>
          <a:xfrm>
            <a:off x="5123709" y="406756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30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4204268" y="441479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883883" y="337780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1" name="文字方塊 310"/>
          <p:cNvSpPr txBox="1"/>
          <p:nvPr/>
        </p:nvSpPr>
        <p:spPr>
          <a:xfrm>
            <a:off x="3778618" y="336823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grpSp>
        <p:nvGrpSpPr>
          <p:cNvPr id="312" name="群組 311"/>
          <p:cNvGrpSpPr/>
          <p:nvPr/>
        </p:nvGrpSpPr>
        <p:grpSpPr>
          <a:xfrm>
            <a:off x="3261596" y="2392811"/>
            <a:ext cx="913287" cy="927177"/>
            <a:chOff x="4118668" y="4348388"/>
            <a:chExt cx="913287" cy="927177"/>
          </a:xfrm>
        </p:grpSpPr>
        <p:cxnSp>
          <p:nvCxnSpPr>
            <p:cNvPr id="313" name="直線單箭頭接點 312"/>
            <p:cNvCxnSpPr/>
            <p:nvPr/>
          </p:nvCxnSpPr>
          <p:spPr bwMode="auto">
            <a:xfrm>
              <a:off x="4743923" y="4810990"/>
              <a:ext cx="288032" cy="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14" name="直線單箭頭接點 313"/>
            <p:cNvCxnSpPr/>
            <p:nvPr/>
          </p:nvCxnSpPr>
          <p:spPr bwMode="auto">
            <a:xfrm>
              <a:off x="4118668" y="4819359"/>
              <a:ext cx="288032" cy="0"/>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15" name="直線單箭頭接點 314"/>
            <p:cNvCxnSpPr/>
            <p:nvPr/>
          </p:nvCxnSpPr>
          <p:spPr bwMode="auto">
            <a:xfrm>
              <a:off x="4572000" y="4983314"/>
              <a:ext cx="0" cy="29225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16" name="直線單箭頭接點 315"/>
            <p:cNvCxnSpPr/>
            <p:nvPr/>
          </p:nvCxnSpPr>
          <p:spPr bwMode="auto">
            <a:xfrm>
              <a:off x="4572000" y="4348388"/>
              <a:ext cx="0" cy="292251"/>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17" name="直線單箭頭接點 316"/>
            <p:cNvCxnSpPr/>
            <p:nvPr/>
          </p:nvCxnSpPr>
          <p:spPr bwMode="auto">
            <a:xfrm flipV="1">
              <a:off x="4739805" y="4399135"/>
              <a:ext cx="247576" cy="22963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18" name="直線單箭頭接點 317"/>
            <p:cNvCxnSpPr/>
            <p:nvPr/>
          </p:nvCxnSpPr>
          <p:spPr bwMode="auto">
            <a:xfrm flipV="1">
              <a:off x="4166784" y="4984065"/>
              <a:ext cx="239916" cy="226792"/>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19" name="直線單箭頭接點 318"/>
            <p:cNvCxnSpPr/>
            <p:nvPr/>
          </p:nvCxnSpPr>
          <p:spPr bwMode="auto">
            <a:xfrm>
              <a:off x="4736789" y="4983314"/>
              <a:ext cx="208144" cy="24166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0" name="直線單箭頭接點 319"/>
            <p:cNvCxnSpPr/>
            <p:nvPr/>
          </p:nvCxnSpPr>
          <p:spPr bwMode="auto">
            <a:xfrm>
              <a:off x="4166784" y="4417483"/>
              <a:ext cx="237023" cy="223156"/>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grpSp>
      <p:grpSp>
        <p:nvGrpSpPr>
          <p:cNvPr id="321" name="群組 320"/>
          <p:cNvGrpSpPr/>
          <p:nvPr/>
        </p:nvGrpSpPr>
        <p:grpSpPr>
          <a:xfrm>
            <a:off x="3590267" y="3078963"/>
            <a:ext cx="913287" cy="927177"/>
            <a:chOff x="4118668" y="4348388"/>
            <a:chExt cx="913287" cy="927177"/>
          </a:xfrm>
        </p:grpSpPr>
        <p:cxnSp>
          <p:nvCxnSpPr>
            <p:cNvPr id="322" name="直線單箭頭接點 321"/>
            <p:cNvCxnSpPr/>
            <p:nvPr/>
          </p:nvCxnSpPr>
          <p:spPr bwMode="auto">
            <a:xfrm>
              <a:off x="4743923" y="4810990"/>
              <a:ext cx="288032" cy="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3" name="直線單箭頭接點 322"/>
            <p:cNvCxnSpPr/>
            <p:nvPr/>
          </p:nvCxnSpPr>
          <p:spPr bwMode="auto">
            <a:xfrm>
              <a:off x="4118668" y="4819359"/>
              <a:ext cx="288032" cy="0"/>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24" name="直線單箭頭接點 323"/>
            <p:cNvCxnSpPr/>
            <p:nvPr/>
          </p:nvCxnSpPr>
          <p:spPr bwMode="auto">
            <a:xfrm>
              <a:off x="4572000" y="4983314"/>
              <a:ext cx="0" cy="29225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5" name="直線單箭頭接點 324"/>
            <p:cNvCxnSpPr/>
            <p:nvPr/>
          </p:nvCxnSpPr>
          <p:spPr bwMode="auto">
            <a:xfrm>
              <a:off x="4572000" y="4348388"/>
              <a:ext cx="0" cy="292251"/>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26" name="直線單箭頭接點 325"/>
            <p:cNvCxnSpPr/>
            <p:nvPr/>
          </p:nvCxnSpPr>
          <p:spPr bwMode="auto">
            <a:xfrm flipV="1">
              <a:off x="4739805" y="4399135"/>
              <a:ext cx="247576" cy="22963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7" name="直線單箭頭接點 326"/>
            <p:cNvCxnSpPr/>
            <p:nvPr/>
          </p:nvCxnSpPr>
          <p:spPr bwMode="auto">
            <a:xfrm flipV="1">
              <a:off x="4166784" y="4984065"/>
              <a:ext cx="239916" cy="226792"/>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28" name="直線單箭頭接點 327"/>
            <p:cNvCxnSpPr/>
            <p:nvPr/>
          </p:nvCxnSpPr>
          <p:spPr bwMode="auto">
            <a:xfrm>
              <a:off x="4736789" y="4983314"/>
              <a:ext cx="208144" cy="24166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9" name="直線單箭頭接點 328"/>
            <p:cNvCxnSpPr/>
            <p:nvPr/>
          </p:nvCxnSpPr>
          <p:spPr bwMode="auto">
            <a:xfrm>
              <a:off x="4166784" y="4417483"/>
              <a:ext cx="237023" cy="223156"/>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grpSp>
      <p:grpSp>
        <p:nvGrpSpPr>
          <p:cNvPr id="330" name="群組 329"/>
          <p:cNvGrpSpPr/>
          <p:nvPr/>
        </p:nvGrpSpPr>
        <p:grpSpPr>
          <a:xfrm>
            <a:off x="4894157" y="2374198"/>
            <a:ext cx="913287" cy="927177"/>
            <a:chOff x="4118668" y="4348388"/>
            <a:chExt cx="913287" cy="927177"/>
          </a:xfrm>
        </p:grpSpPr>
        <p:cxnSp>
          <p:nvCxnSpPr>
            <p:cNvPr id="331" name="直線單箭頭接點 330"/>
            <p:cNvCxnSpPr/>
            <p:nvPr/>
          </p:nvCxnSpPr>
          <p:spPr bwMode="auto">
            <a:xfrm>
              <a:off x="4743923" y="4810990"/>
              <a:ext cx="288032" cy="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32" name="直線單箭頭接點 331"/>
            <p:cNvCxnSpPr/>
            <p:nvPr/>
          </p:nvCxnSpPr>
          <p:spPr bwMode="auto">
            <a:xfrm>
              <a:off x="4118668" y="4819359"/>
              <a:ext cx="288032" cy="0"/>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33" name="直線單箭頭接點 332"/>
            <p:cNvCxnSpPr/>
            <p:nvPr/>
          </p:nvCxnSpPr>
          <p:spPr bwMode="auto">
            <a:xfrm>
              <a:off x="4572000" y="4983314"/>
              <a:ext cx="0" cy="29225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34" name="直線單箭頭接點 333"/>
            <p:cNvCxnSpPr/>
            <p:nvPr/>
          </p:nvCxnSpPr>
          <p:spPr bwMode="auto">
            <a:xfrm>
              <a:off x="4572000" y="4348388"/>
              <a:ext cx="0" cy="292251"/>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35" name="直線單箭頭接點 334"/>
            <p:cNvCxnSpPr/>
            <p:nvPr/>
          </p:nvCxnSpPr>
          <p:spPr bwMode="auto">
            <a:xfrm flipV="1">
              <a:off x="4739805" y="4399135"/>
              <a:ext cx="247576" cy="22963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36" name="直線單箭頭接點 335"/>
            <p:cNvCxnSpPr/>
            <p:nvPr/>
          </p:nvCxnSpPr>
          <p:spPr bwMode="auto">
            <a:xfrm flipV="1">
              <a:off x="4166784" y="4984065"/>
              <a:ext cx="239916" cy="226792"/>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37" name="直線單箭頭接點 336"/>
            <p:cNvCxnSpPr/>
            <p:nvPr/>
          </p:nvCxnSpPr>
          <p:spPr bwMode="auto">
            <a:xfrm>
              <a:off x="4736789" y="4983314"/>
              <a:ext cx="208144" cy="24166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38" name="直線單箭頭接點 337"/>
            <p:cNvCxnSpPr/>
            <p:nvPr/>
          </p:nvCxnSpPr>
          <p:spPr bwMode="auto">
            <a:xfrm>
              <a:off x="4166784" y="4417483"/>
              <a:ext cx="237023" cy="223156"/>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grpSp>
      <p:grpSp>
        <p:nvGrpSpPr>
          <p:cNvPr id="339" name="群組 338"/>
          <p:cNvGrpSpPr/>
          <p:nvPr/>
        </p:nvGrpSpPr>
        <p:grpSpPr>
          <a:xfrm>
            <a:off x="4915035" y="3775381"/>
            <a:ext cx="913287" cy="927177"/>
            <a:chOff x="4118668" y="4348388"/>
            <a:chExt cx="913287" cy="927177"/>
          </a:xfrm>
        </p:grpSpPr>
        <p:cxnSp>
          <p:nvCxnSpPr>
            <p:cNvPr id="340" name="直線單箭頭接點 339"/>
            <p:cNvCxnSpPr/>
            <p:nvPr/>
          </p:nvCxnSpPr>
          <p:spPr bwMode="auto">
            <a:xfrm>
              <a:off x="4743923" y="4810990"/>
              <a:ext cx="288032" cy="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41" name="直線單箭頭接點 340"/>
            <p:cNvCxnSpPr/>
            <p:nvPr/>
          </p:nvCxnSpPr>
          <p:spPr bwMode="auto">
            <a:xfrm>
              <a:off x="4118668" y="4819359"/>
              <a:ext cx="288032" cy="0"/>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42" name="直線單箭頭接點 341"/>
            <p:cNvCxnSpPr/>
            <p:nvPr/>
          </p:nvCxnSpPr>
          <p:spPr bwMode="auto">
            <a:xfrm>
              <a:off x="4572000" y="4983314"/>
              <a:ext cx="0" cy="29225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43" name="直線單箭頭接點 342"/>
            <p:cNvCxnSpPr/>
            <p:nvPr/>
          </p:nvCxnSpPr>
          <p:spPr bwMode="auto">
            <a:xfrm>
              <a:off x="4572000" y="4348388"/>
              <a:ext cx="0" cy="292251"/>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44" name="直線單箭頭接點 343"/>
            <p:cNvCxnSpPr/>
            <p:nvPr/>
          </p:nvCxnSpPr>
          <p:spPr bwMode="auto">
            <a:xfrm flipV="1">
              <a:off x="4739805" y="4399135"/>
              <a:ext cx="247576" cy="22963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45" name="直線單箭頭接點 344"/>
            <p:cNvCxnSpPr/>
            <p:nvPr/>
          </p:nvCxnSpPr>
          <p:spPr bwMode="auto">
            <a:xfrm flipV="1">
              <a:off x="4166784" y="4984065"/>
              <a:ext cx="239916" cy="226792"/>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46" name="直線單箭頭接點 345"/>
            <p:cNvCxnSpPr/>
            <p:nvPr/>
          </p:nvCxnSpPr>
          <p:spPr bwMode="auto">
            <a:xfrm>
              <a:off x="4736789" y="4983314"/>
              <a:ext cx="208144" cy="24166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47" name="直線單箭頭接點 346"/>
            <p:cNvCxnSpPr/>
            <p:nvPr/>
          </p:nvCxnSpPr>
          <p:spPr bwMode="auto">
            <a:xfrm>
              <a:off x="4166784" y="4417483"/>
              <a:ext cx="237023" cy="223156"/>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grpSp>
      <p:sp>
        <p:nvSpPr>
          <p:cNvPr id="5" name="矩形 4"/>
          <p:cNvSpPr/>
          <p:nvPr/>
        </p:nvSpPr>
        <p:spPr>
          <a:xfrm>
            <a:off x="6821425" y="1928628"/>
            <a:ext cx="1501373" cy="369332"/>
          </a:xfrm>
          <a:prstGeom prst="rect">
            <a:avLst/>
          </a:prstGeom>
        </p:spPr>
        <p:txBody>
          <a:bodyPr wrap="none">
            <a:spAutoFit/>
          </a:bodyPr>
          <a:lstStyle/>
          <a:p>
            <a:r>
              <a:rPr lang="zh-TW" altLang="en-US" b="1" dirty="0">
                <a:latin typeface="Times New Roman" panose="02020603050405020304" pitchFamily="18" charset="0"/>
                <a:cs typeface="Times New Roman" panose="02020603050405020304" pitchFamily="18" charset="0"/>
              </a:rPr>
              <a:t>Fill the result</a:t>
            </a:r>
          </a:p>
        </p:txBody>
      </p:sp>
      <p:sp>
        <p:nvSpPr>
          <p:cNvPr id="34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09304"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4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37690"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73300"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301686"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630072"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65682"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86844"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622454"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10081"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74077"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302463"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630849"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66459"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623231"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10081"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38467"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74077"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302463"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630849"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66459"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87621"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623231"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10081"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38467"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302463"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630849"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66459"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87621"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623231"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38467" y="269534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8" name="文字方塊 377"/>
          <p:cNvSpPr txBox="1"/>
          <p:nvPr/>
        </p:nvSpPr>
        <p:spPr>
          <a:xfrm>
            <a:off x="6531828" y="268488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37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87621" y="269534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0" name="文字方塊 379"/>
          <p:cNvSpPr txBox="1"/>
          <p:nvPr/>
        </p:nvSpPr>
        <p:spPr>
          <a:xfrm>
            <a:off x="8193192" y="267664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38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09304"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37690"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73300"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301686"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630072"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65682"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86844"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622454"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09304"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37690"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73300"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301686"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630072"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65682"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622454"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09304"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37690"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73300"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630072"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965682"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86844"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622454"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86844" y="408715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4" name="文字方塊 403"/>
          <p:cNvSpPr txBox="1"/>
          <p:nvPr/>
        </p:nvSpPr>
        <p:spPr>
          <a:xfrm>
            <a:off x="8213903" y="409036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0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294462" y="443759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974077" y="340060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7" name="文字方塊 406"/>
          <p:cNvSpPr txBox="1"/>
          <p:nvPr/>
        </p:nvSpPr>
        <p:spPr>
          <a:xfrm>
            <a:off x="6868812" y="339103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09" name="文字方塊 408"/>
          <p:cNvSpPr txBox="1"/>
          <p:nvPr/>
        </p:nvSpPr>
        <p:spPr>
          <a:xfrm>
            <a:off x="6198251" y="23287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0" name="文字方塊 409"/>
          <p:cNvSpPr txBox="1"/>
          <p:nvPr/>
        </p:nvSpPr>
        <p:spPr>
          <a:xfrm>
            <a:off x="6529730" y="233947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1" name="文字方塊 410"/>
          <p:cNvSpPr txBox="1"/>
          <p:nvPr/>
        </p:nvSpPr>
        <p:spPr>
          <a:xfrm>
            <a:off x="6871647" y="23356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2" name="文字方塊 411"/>
          <p:cNvSpPr txBox="1"/>
          <p:nvPr/>
        </p:nvSpPr>
        <p:spPr>
          <a:xfrm>
            <a:off x="6201344" y="267239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3" name="文字方塊 412"/>
          <p:cNvSpPr txBox="1"/>
          <p:nvPr/>
        </p:nvSpPr>
        <p:spPr>
          <a:xfrm>
            <a:off x="6858891" y="269233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4" name="文字方塊 413"/>
          <p:cNvSpPr txBox="1"/>
          <p:nvPr/>
        </p:nvSpPr>
        <p:spPr>
          <a:xfrm>
            <a:off x="6203442" y="302848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6" name="文字方塊 415"/>
          <p:cNvSpPr txBox="1"/>
          <p:nvPr/>
        </p:nvSpPr>
        <p:spPr>
          <a:xfrm>
            <a:off x="6512926" y="338578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17" name="文字方塊 416"/>
          <p:cNvSpPr txBox="1"/>
          <p:nvPr/>
        </p:nvSpPr>
        <p:spPr>
          <a:xfrm>
            <a:off x="6525368" y="371956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18" name="文字方塊 417"/>
          <p:cNvSpPr txBox="1"/>
          <p:nvPr/>
        </p:nvSpPr>
        <p:spPr>
          <a:xfrm>
            <a:off x="6868035" y="372717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19" name="文字方塊 418"/>
          <p:cNvSpPr txBox="1"/>
          <p:nvPr/>
        </p:nvSpPr>
        <p:spPr>
          <a:xfrm>
            <a:off x="7192732" y="371135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20" name="文字方塊 419"/>
          <p:cNvSpPr txBox="1"/>
          <p:nvPr/>
        </p:nvSpPr>
        <p:spPr>
          <a:xfrm>
            <a:off x="7203591" y="337197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21" name="文字方塊 420"/>
          <p:cNvSpPr txBox="1"/>
          <p:nvPr/>
        </p:nvSpPr>
        <p:spPr>
          <a:xfrm>
            <a:off x="7192731" y="304574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22" name="文字方塊 421"/>
          <p:cNvSpPr txBox="1"/>
          <p:nvPr/>
        </p:nvSpPr>
        <p:spPr>
          <a:xfrm>
            <a:off x="8180724" y="303917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3" name="文字方塊 422"/>
          <p:cNvSpPr txBox="1"/>
          <p:nvPr/>
        </p:nvSpPr>
        <p:spPr>
          <a:xfrm>
            <a:off x="7848294" y="30294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4" name="文字方塊 423"/>
          <p:cNvSpPr txBox="1"/>
          <p:nvPr/>
        </p:nvSpPr>
        <p:spPr>
          <a:xfrm>
            <a:off x="7854249" y="268710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5" name="文字方塊 424"/>
          <p:cNvSpPr txBox="1"/>
          <p:nvPr/>
        </p:nvSpPr>
        <p:spPr>
          <a:xfrm>
            <a:off x="7848294" y="232378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6" name="文字方塊 425"/>
          <p:cNvSpPr txBox="1"/>
          <p:nvPr/>
        </p:nvSpPr>
        <p:spPr>
          <a:xfrm>
            <a:off x="8182101" y="233044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7" name="文字方塊 426"/>
          <p:cNvSpPr txBox="1"/>
          <p:nvPr/>
        </p:nvSpPr>
        <p:spPr>
          <a:xfrm>
            <a:off x="8512252" y="233044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8" name="文字方塊 427"/>
          <p:cNvSpPr txBox="1"/>
          <p:nvPr/>
        </p:nvSpPr>
        <p:spPr>
          <a:xfrm>
            <a:off x="8523828" y="269233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9" name="文字方塊 428"/>
          <p:cNvSpPr txBox="1"/>
          <p:nvPr/>
        </p:nvSpPr>
        <p:spPr>
          <a:xfrm>
            <a:off x="8502392" y="303303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30" name="文字方塊 429"/>
          <p:cNvSpPr txBox="1"/>
          <p:nvPr/>
        </p:nvSpPr>
        <p:spPr>
          <a:xfrm>
            <a:off x="8189191" y="369454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1" name="文字方塊 430"/>
          <p:cNvSpPr txBox="1"/>
          <p:nvPr/>
        </p:nvSpPr>
        <p:spPr>
          <a:xfrm>
            <a:off x="7863315" y="370459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2" name="文字方塊 431"/>
          <p:cNvSpPr txBox="1"/>
          <p:nvPr/>
        </p:nvSpPr>
        <p:spPr>
          <a:xfrm>
            <a:off x="7848481" y="406854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3" name="文字方塊 432"/>
          <p:cNvSpPr txBox="1"/>
          <p:nvPr/>
        </p:nvSpPr>
        <p:spPr>
          <a:xfrm>
            <a:off x="7868030" y="441507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4" name="文字方塊 433"/>
          <p:cNvSpPr txBox="1"/>
          <p:nvPr/>
        </p:nvSpPr>
        <p:spPr>
          <a:xfrm>
            <a:off x="8189191" y="441511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5" name="文字方塊 434"/>
          <p:cNvSpPr txBox="1"/>
          <p:nvPr/>
        </p:nvSpPr>
        <p:spPr>
          <a:xfrm>
            <a:off x="8523828" y="369852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6" name="文字方塊 435"/>
          <p:cNvSpPr txBox="1"/>
          <p:nvPr/>
        </p:nvSpPr>
        <p:spPr>
          <a:xfrm>
            <a:off x="8517577" y="407184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7" name="文字方塊 436"/>
          <p:cNvSpPr txBox="1"/>
          <p:nvPr/>
        </p:nvSpPr>
        <p:spPr>
          <a:xfrm>
            <a:off x="8522292" y="441507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8" name="文字方塊 437">
            <a:extLst>
              <a:ext uri="{FF2B5EF4-FFF2-40B4-BE49-F238E27FC236}">
                <a16:creationId xmlns:a16="http://schemas.microsoft.com/office/drawing/2014/main" xmlns="" id="{19F4B149-5F2F-4D7F-82F7-374755509F39}"/>
              </a:ext>
            </a:extLst>
          </p:cNvPr>
          <p:cNvSpPr txBox="1"/>
          <p:nvPr/>
        </p:nvSpPr>
        <p:spPr>
          <a:xfrm>
            <a:off x="5070878" y="1759108"/>
            <a:ext cx="1968240" cy="338554"/>
          </a:xfrm>
          <a:prstGeom prst="rect">
            <a:avLst/>
          </a:prstGeom>
          <a:noFill/>
          <a:ln>
            <a:solidFill>
              <a:srgbClr val="00B050"/>
            </a:solidFill>
            <a:prstDash val="lgDash"/>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dirty="0" smtClean="0">
                <a:solidFill>
                  <a:srgbClr val="000000"/>
                </a:solidFill>
                <a:latin typeface="Times New Roman" panose="02020603050405020304" pitchFamily="18" charset="0"/>
              </a:rPr>
              <a:t>(130 </a:t>
            </a:r>
            <a:r>
              <a:rPr lang="en-US" altLang="zh-TW" sz="1600" dirty="0">
                <a:solidFill>
                  <a:srgbClr val="000000"/>
                </a:solidFill>
                <a:latin typeface="Times New Roman" panose="02020603050405020304" pitchFamily="18" charset="0"/>
              </a:rPr>
              <a:t>+ </a:t>
            </a:r>
            <a:r>
              <a:rPr lang="en-US" altLang="zh-TW" sz="1600" dirty="0" smtClean="0">
                <a:solidFill>
                  <a:srgbClr val="000000"/>
                </a:solidFill>
                <a:latin typeface="Times New Roman" panose="02020603050405020304" pitchFamily="18" charset="0"/>
              </a:rPr>
              <a:t>128) </a:t>
            </a:r>
            <a:r>
              <a:rPr lang="en-US" altLang="zh-TW" sz="1600" dirty="0">
                <a:solidFill>
                  <a:srgbClr val="000000"/>
                </a:solidFill>
                <a:latin typeface="Times New Roman" panose="02020603050405020304" pitchFamily="18" charset="0"/>
              </a:rPr>
              <a:t>/ 2 = </a:t>
            </a:r>
            <a:r>
              <a:rPr lang="en-US" altLang="zh-TW" sz="1600" dirty="0" smtClean="0">
                <a:solidFill>
                  <a:srgbClr val="00B050"/>
                </a:solidFill>
                <a:latin typeface="Times New Roman" panose="02020603050405020304" pitchFamily="18" charset="0"/>
              </a:rPr>
              <a:t>129</a:t>
            </a:r>
            <a:endParaRPr kumimoji="0" lang="zh-TW" altLang="zh-TW" sz="1600" b="0" i="0" u="none" strike="noStrike" cap="none" normalizeH="0" baseline="0" dirty="0">
              <a:ln>
                <a:noFill/>
              </a:ln>
              <a:solidFill>
                <a:srgbClr val="00B050"/>
              </a:solidFill>
              <a:effectLst/>
            </a:endParaRPr>
          </a:p>
        </p:txBody>
      </p:sp>
      <p:sp>
        <p:nvSpPr>
          <p:cNvPr id="439" name="文字方塊 438"/>
          <p:cNvSpPr txBox="1"/>
          <p:nvPr/>
        </p:nvSpPr>
        <p:spPr>
          <a:xfrm>
            <a:off x="6868237" y="3053749"/>
            <a:ext cx="530915"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129</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440" name="文字方塊 439"/>
          <p:cNvSpPr txBox="1"/>
          <p:nvPr/>
        </p:nvSpPr>
        <p:spPr>
          <a:xfrm>
            <a:off x="6526521" y="3052988"/>
            <a:ext cx="530915"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129</a:t>
            </a:r>
            <a:endParaRPr lang="zh-TW" altLang="en-US" dirty="0">
              <a:solidFill>
                <a:srgbClr val="00B050"/>
              </a:solidFill>
              <a:latin typeface="Times New Roman" panose="02020603050405020304" pitchFamily="18" charset="0"/>
              <a:cs typeface="Times New Roman" panose="02020603050405020304" pitchFamily="18" charset="0"/>
            </a:endParaRPr>
          </a:p>
        </p:txBody>
      </p:sp>
      <p:cxnSp>
        <p:nvCxnSpPr>
          <p:cNvPr id="21" name="直線單箭頭接點 20"/>
          <p:cNvCxnSpPr>
            <a:endCxn id="438" idx="2"/>
          </p:cNvCxnSpPr>
          <p:nvPr/>
        </p:nvCxnSpPr>
        <p:spPr bwMode="auto">
          <a:xfrm flipH="1" flipV="1">
            <a:off x="6054998" y="2097662"/>
            <a:ext cx="685531" cy="1066199"/>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pic>
        <p:nvPicPr>
          <p:cNvPr id="442" name="圖片 441">
            <a:extLst>
              <a:ext uri="{FF2B5EF4-FFF2-40B4-BE49-F238E27FC236}">
                <a16:creationId xmlns="" xmlns:a16="http://schemas.microsoft.com/office/drawing/2014/main" id="{5C64C7A8-3851-4632-BCEE-F67BD8A40A59}"/>
              </a:ext>
            </a:extLst>
          </p:cNvPr>
          <p:cNvPicPr>
            <a:picLocks noChangeAspect="1"/>
          </p:cNvPicPr>
          <p:nvPr/>
        </p:nvPicPr>
        <p:blipFill>
          <a:blip r:embed="rId2"/>
          <a:stretch>
            <a:fillRect/>
          </a:stretch>
        </p:blipFill>
        <p:spPr>
          <a:xfrm>
            <a:off x="717621" y="5157267"/>
            <a:ext cx="1628894" cy="1633103"/>
          </a:xfrm>
          <a:prstGeom prst="rect">
            <a:avLst/>
          </a:prstGeom>
        </p:spPr>
      </p:pic>
      <p:sp>
        <p:nvSpPr>
          <p:cNvPr id="443" name="矩形 442">
            <a:extLst>
              <a:ext uri="{FF2B5EF4-FFF2-40B4-BE49-F238E27FC236}">
                <a16:creationId xmlns="" xmlns:a16="http://schemas.microsoft.com/office/drawing/2014/main" id="{34DD8F8C-BA5B-4A4C-B57F-C18A97379BF8}"/>
              </a:ext>
            </a:extLst>
          </p:cNvPr>
          <p:cNvSpPr/>
          <p:nvPr/>
        </p:nvSpPr>
        <p:spPr>
          <a:xfrm>
            <a:off x="159479" y="4807521"/>
            <a:ext cx="273889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Noise-free image of “F16”</a:t>
            </a:r>
            <a:endParaRPr lang="zh-TW" altLang="en-US" dirty="0"/>
          </a:p>
        </p:txBody>
      </p:sp>
      <p:pic>
        <p:nvPicPr>
          <p:cNvPr id="446" name="圖片 445"/>
          <p:cNvPicPr>
            <a:picLocks noChangeAspect="1"/>
          </p:cNvPicPr>
          <p:nvPr/>
        </p:nvPicPr>
        <p:blipFill>
          <a:blip r:embed="rId3"/>
          <a:stretch>
            <a:fillRect/>
          </a:stretch>
        </p:blipFill>
        <p:spPr>
          <a:xfrm>
            <a:off x="3756894" y="5158899"/>
            <a:ext cx="1636190" cy="1640419"/>
          </a:xfrm>
          <a:prstGeom prst="rect">
            <a:avLst/>
          </a:prstGeom>
        </p:spPr>
      </p:pic>
      <p:pic>
        <p:nvPicPr>
          <p:cNvPr id="447" name="圖片 4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913" y="5122206"/>
            <a:ext cx="1613927" cy="1613927"/>
          </a:xfrm>
          <a:prstGeom prst="rect">
            <a:avLst/>
          </a:prstGeom>
        </p:spPr>
      </p:pic>
      <p:sp>
        <p:nvSpPr>
          <p:cNvPr id="450" name="矩形 449">
            <a:extLst>
              <a:ext uri="{FF2B5EF4-FFF2-40B4-BE49-F238E27FC236}">
                <a16:creationId xmlns="" xmlns:a16="http://schemas.microsoft.com/office/drawing/2014/main" id="{BDA613E7-A872-4301-AAD7-CBD7CF8EB3FB}"/>
              </a:ext>
            </a:extLst>
          </p:cNvPr>
          <p:cNvSpPr/>
          <p:nvPr/>
        </p:nvSpPr>
        <p:spPr bwMode="auto">
          <a:xfrm>
            <a:off x="735038" y="5176853"/>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sp>
        <p:nvSpPr>
          <p:cNvPr id="451" name="矩形 450">
            <a:extLst>
              <a:ext uri="{FF2B5EF4-FFF2-40B4-BE49-F238E27FC236}">
                <a16:creationId xmlns="" xmlns:a16="http://schemas.microsoft.com/office/drawing/2014/main" id="{BDA613E7-A872-4301-AAD7-CBD7CF8EB3FB}"/>
              </a:ext>
            </a:extLst>
          </p:cNvPr>
          <p:cNvSpPr/>
          <p:nvPr/>
        </p:nvSpPr>
        <p:spPr bwMode="auto">
          <a:xfrm>
            <a:off x="6990913" y="5115738"/>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cxnSp>
        <p:nvCxnSpPr>
          <p:cNvPr id="59" name="肘形接點 58"/>
          <p:cNvCxnSpPr>
            <a:stCxn id="450" idx="2"/>
            <a:endCxn id="446" idx="1"/>
          </p:cNvCxnSpPr>
          <p:nvPr/>
        </p:nvCxnSpPr>
        <p:spPr bwMode="auto">
          <a:xfrm rot="16200000" flipH="1">
            <a:off x="2006844" y="4229059"/>
            <a:ext cx="586256" cy="2913844"/>
          </a:xfrm>
          <a:prstGeom prst="bentConnector2">
            <a:avLst/>
          </a:prstGeom>
          <a:solidFill>
            <a:schemeClr val="accent1"/>
          </a:solidFill>
          <a:ln w="38100" cap="flat" cmpd="sng" algn="ctr">
            <a:solidFill>
              <a:srgbClr val="FF0000"/>
            </a:solidFill>
            <a:prstDash val="solid"/>
            <a:round/>
            <a:headEnd type="none" w="med" len="med"/>
            <a:tailEnd type="triangle"/>
          </a:ln>
          <a:effectLst/>
        </p:spPr>
      </p:cxnSp>
      <p:cxnSp>
        <p:nvCxnSpPr>
          <p:cNvPr id="455" name="肘形接點 454"/>
          <p:cNvCxnSpPr>
            <a:stCxn id="446" idx="3"/>
            <a:endCxn id="451" idx="2"/>
          </p:cNvCxnSpPr>
          <p:nvPr/>
        </p:nvCxnSpPr>
        <p:spPr bwMode="auto">
          <a:xfrm flipV="1">
            <a:off x="5393084" y="5331738"/>
            <a:ext cx="1705841" cy="647371"/>
          </a:xfrm>
          <a:prstGeom prst="bentConnector2">
            <a:avLst/>
          </a:prstGeom>
          <a:solidFill>
            <a:schemeClr val="accent1"/>
          </a:solidFill>
          <a:ln w="38100" cap="flat" cmpd="sng" algn="ctr">
            <a:solidFill>
              <a:srgbClr val="FF0000"/>
            </a:solidFill>
            <a:prstDash val="solid"/>
            <a:round/>
            <a:headEnd type="none" w="med" len="med"/>
            <a:tailEnd type="triangle"/>
          </a:ln>
          <a:effectLst/>
        </p:spPr>
      </p:cxnSp>
      <p:sp>
        <p:nvSpPr>
          <p:cNvPr id="456" name="矩形 455"/>
          <p:cNvSpPr/>
          <p:nvPr/>
        </p:nvSpPr>
        <p:spPr>
          <a:xfrm>
            <a:off x="3629909" y="4801598"/>
            <a:ext cx="19864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Dilation </a:t>
            </a:r>
            <a:r>
              <a:rPr lang="en-US" altLang="zh-TW" b="1" dirty="0">
                <a:solidFill>
                  <a:srgbClr val="000000"/>
                </a:solidFill>
                <a:latin typeface="Times New Roman" panose="02020603050405020304" pitchFamily="18" charset="0"/>
              </a:rPr>
              <a:t>operation</a:t>
            </a:r>
            <a:endParaRPr lang="zh-TW" altLang="en-US" dirty="0"/>
          </a:p>
        </p:txBody>
      </p:sp>
      <p:sp>
        <p:nvSpPr>
          <p:cNvPr id="457" name="矩形 456"/>
          <p:cNvSpPr/>
          <p:nvPr/>
        </p:nvSpPr>
        <p:spPr>
          <a:xfrm>
            <a:off x="6636346" y="4801598"/>
            <a:ext cx="2255746" cy="369332"/>
          </a:xfrm>
          <a:prstGeom prst="rect">
            <a:avLst/>
          </a:prstGeom>
        </p:spPr>
        <p:txBody>
          <a:bodyPr wrap="none">
            <a:spAutoFit/>
          </a:bodyPr>
          <a:lstStyle/>
          <a:p>
            <a:r>
              <a:rPr lang="zh-TW" altLang="en-US" b="1" dirty="0">
                <a:solidFill>
                  <a:srgbClr val="000000"/>
                </a:solidFill>
                <a:latin typeface="Times New Roman" panose="02020603050405020304" pitchFamily="18" charset="0"/>
              </a:rPr>
              <a:t>Reconstructed image</a:t>
            </a:r>
          </a:p>
        </p:txBody>
      </p:sp>
    </p:spTree>
    <p:extLst>
      <p:ext uri="{BB962C8B-B14F-4D97-AF65-F5344CB8AC3E}">
        <p14:creationId xmlns:p14="http://schemas.microsoft.com/office/powerpoint/2010/main" val="1270071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 xmlns:a16="http://schemas.microsoft.com/office/drawing/2014/main"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 xmlns:a16="http://schemas.microsoft.com/office/drawing/2014/main"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16" name="AutoShape 43">
              <a:extLst>
                <a:ext uri="{FF2B5EF4-FFF2-40B4-BE49-F238E27FC236}">
                  <a16:creationId xmlns="" xmlns:a16="http://schemas.microsoft.com/office/drawing/2014/main"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17" name="Text Box 44">
              <a:extLst>
                <a:ext uri="{FF2B5EF4-FFF2-40B4-BE49-F238E27FC236}">
                  <a16:creationId xmlns="" xmlns:a16="http://schemas.microsoft.com/office/drawing/2014/main" id="{B1323A5A-C771-463D-ACD0-8F247C06D825}"/>
                </a:ext>
              </a:extLst>
            </p:cNvPr>
            <p:cNvSpPr txBox="1">
              <a:spLocks noChangeArrowheads="1"/>
            </p:cNvSpPr>
            <p:nvPr/>
          </p:nvSpPr>
          <p:spPr bwMode="gray">
            <a:xfrm>
              <a:off x="1824" y="1920"/>
              <a:ext cx="216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 xmlns:a16="http://schemas.microsoft.com/office/drawing/2014/main"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 xmlns:a16="http://schemas.microsoft.com/office/drawing/2014/main"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 xmlns:a16="http://schemas.microsoft.com/office/drawing/2014/main"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3" name="AutoShape 43">
              <a:extLst>
                <a:ext uri="{FF2B5EF4-FFF2-40B4-BE49-F238E27FC236}">
                  <a16:creationId xmlns="" xmlns:a16="http://schemas.microsoft.com/office/drawing/2014/main"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4" name="Text Box 44">
              <a:extLst>
                <a:ext uri="{FF2B5EF4-FFF2-40B4-BE49-F238E27FC236}">
                  <a16:creationId xmlns="" xmlns:a16="http://schemas.microsoft.com/office/drawing/2014/main"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 xmlns:a16="http://schemas.microsoft.com/office/drawing/2014/main"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 xmlns:a16="http://schemas.microsoft.com/office/drawing/2014/main"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 xmlns:a16="http://schemas.microsoft.com/office/drawing/2014/main"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9" name="AutoShape 43">
              <a:extLst>
                <a:ext uri="{FF2B5EF4-FFF2-40B4-BE49-F238E27FC236}">
                  <a16:creationId xmlns="" xmlns:a16="http://schemas.microsoft.com/office/drawing/2014/main"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solidFill>
                  <a:schemeClr val="bg1">
                    <a:lumMod val="95000"/>
                  </a:schemeClr>
                </a:solidFill>
                <a:latin typeface="Arial" panose="020B0604020202020204" pitchFamily="34" charset="0"/>
                <a:cs typeface="Arial" panose="020B0604020202020204" pitchFamily="34" charset="0"/>
              </a:endParaRPr>
            </a:p>
          </p:txBody>
        </p:sp>
        <p:sp>
          <p:nvSpPr>
            <p:cNvPr id="30" name="Text Box 44">
              <a:extLst>
                <a:ext uri="{FF2B5EF4-FFF2-40B4-BE49-F238E27FC236}">
                  <a16:creationId xmlns="" xmlns:a16="http://schemas.microsoft.com/office/drawing/2014/main"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Proposed </a:t>
              </a:r>
              <a:r>
                <a:rPr lang="en-US" sz="2800" b="1" dirty="0" smtClean="0">
                  <a:solidFill>
                    <a:schemeClr val="bg1">
                      <a:lumMod val="95000"/>
                    </a:schemeClr>
                  </a:solidFill>
                  <a:latin typeface="Arial" panose="020B0604020202020204" pitchFamily="34" charset="0"/>
                  <a:cs typeface="Arial" panose="020B0604020202020204" pitchFamily="34" charset="0"/>
                </a:rPr>
                <a:t>Method</a:t>
              </a:r>
              <a:endParaRPr lang="en-US" sz="2800" b="1" dirty="0">
                <a:solidFill>
                  <a:schemeClr val="bg1">
                    <a:lumMod val="95000"/>
                  </a:schemeClr>
                </a:solidFill>
                <a:latin typeface="Arial" panose="020B0604020202020204" pitchFamily="34" charset="0"/>
                <a:cs typeface="Arial" panose="020B0604020202020204" pitchFamily="34" charset="0"/>
              </a:endParaRPr>
            </a:p>
          </p:txBody>
        </p:sp>
        <p:sp>
          <p:nvSpPr>
            <p:cNvPr id="31" name="Text Box 45">
              <a:extLst>
                <a:ext uri="{FF2B5EF4-FFF2-40B4-BE49-F238E27FC236}">
                  <a16:creationId xmlns="" xmlns:a16="http://schemas.microsoft.com/office/drawing/2014/main"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 xmlns:a16="http://schemas.microsoft.com/office/drawing/2014/main"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 xmlns:a16="http://schemas.microsoft.com/office/drawing/2014/main"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4" name="AutoShape 43">
              <a:extLst>
                <a:ext uri="{FF2B5EF4-FFF2-40B4-BE49-F238E27FC236}">
                  <a16:creationId xmlns="" xmlns:a16="http://schemas.microsoft.com/office/drawing/2014/main"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5" name="Text Box 44">
              <a:extLst>
                <a:ext uri="{FF2B5EF4-FFF2-40B4-BE49-F238E27FC236}">
                  <a16:creationId xmlns="" xmlns:a16="http://schemas.microsoft.com/office/drawing/2014/main"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 xmlns:a16="http://schemas.microsoft.com/office/drawing/2014/main"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 xmlns:a16="http://schemas.microsoft.com/office/drawing/2014/main"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 xmlns:a16="http://schemas.microsoft.com/office/drawing/2014/main"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6" name="AutoShape 43">
              <a:extLst>
                <a:ext uri="{FF2B5EF4-FFF2-40B4-BE49-F238E27FC236}">
                  <a16:creationId xmlns="" xmlns:a16="http://schemas.microsoft.com/office/drawing/2014/main"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9" name="Text Box 44">
              <a:extLst>
                <a:ext uri="{FF2B5EF4-FFF2-40B4-BE49-F238E27FC236}">
                  <a16:creationId xmlns="" xmlns:a16="http://schemas.microsoft.com/office/drawing/2014/main"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 xmlns:a16="http://schemas.microsoft.com/office/drawing/2014/main"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9547540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120" name="內容版面配置區 2">
                <a:extLst>
                  <a:ext uri="{FF2B5EF4-FFF2-40B4-BE49-F238E27FC236}">
                    <a16:creationId xmlns="" xmlns:a16="http://schemas.microsoft.com/office/drawing/2014/main" id="{337404F8-037E-4AD6-AAE4-045959A755A8}"/>
                  </a:ext>
                </a:extLst>
              </p:cNvPr>
              <p:cNvSpPr>
                <a:spLocks noGrp="1"/>
              </p:cNvSpPr>
              <p:nvPr>
                <p:ph idx="1"/>
              </p:nvPr>
            </p:nvSpPr>
            <p:spPr>
              <a:xfrm>
                <a:off x="179512" y="908720"/>
                <a:ext cx="8856662" cy="5318125"/>
              </a:xfrm>
            </p:spPr>
            <p:txBody>
              <a:bodyPr/>
              <a:lstStyle/>
              <a:p>
                <a:r>
                  <a:rPr lang="en-US" altLang="zh-CN" dirty="0" smtClean="0"/>
                  <a:t>Morphological pixel dilation (MPD) module</a:t>
                </a:r>
              </a:p>
              <a:p>
                <a:pPr lvl="1"/>
                <a:r>
                  <a:rPr lang="en-US" altLang="zh-CN" dirty="0"/>
                  <a:t>The modules are iterated until no further noise pixel is to be replaced</a:t>
                </a:r>
                <a:r>
                  <a:rPr lang="en-US" altLang="zh-CN" dirty="0" smtClean="0"/>
                  <a:t>.</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2"/>
                <a:endParaRPr lang="en-US" altLang="zh-TW" i="1" dirty="0" smtClean="0">
                  <a:latin typeface="Cambria Math" panose="02040503050406030204" pitchFamily="18" charset="0"/>
                </a:endParaRPr>
              </a:p>
              <a:p>
                <a:pPr lvl="2"/>
                <a14:m>
                  <m:oMath xmlns:m="http://schemas.openxmlformats.org/officeDocument/2006/math">
                    <m:r>
                      <a:rPr lang="en-US" altLang="zh-TW" i="1">
                        <a:latin typeface="Cambria Math" panose="02040503050406030204" pitchFamily="18" charset="0"/>
                      </a:rPr>
                      <m:t>𝑖</m:t>
                    </m:r>
                  </m:oMath>
                </a14:m>
                <a:r>
                  <a:rPr lang="en-US" altLang="zh-TW" dirty="0"/>
                  <a:t> is the iterative </a:t>
                </a:r>
                <a:r>
                  <a:rPr lang="en-US" altLang="zh-TW" dirty="0" smtClean="0"/>
                  <a:t>generation</a:t>
                </a:r>
              </a:p>
              <a:p>
                <a:pPr lvl="2"/>
                <a14:m>
                  <m:oMath xmlns:m="http://schemas.openxmlformats.org/officeDocument/2006/math">
                    <m:r>
                      <a:rPr lang="en-US" altLang="zh-TW" b="0" i="1" smtClean="0">
                        <a:latin typeface="Cambria Math" panose="02040503050406030204" pitchFamily="18" charset="0"/>
                      </a:rPr>
                      <m:t>𝐾</m:t>
                    </m:r>
                  </m:oMath>
                </a14:m>
                <a:r>
                  <a:rPr lang="en-US" altLang="zh-TW" dirty="0" smtClean="0"/>
                  <a:t> </a:t>
                </a:r>
                <a:r>
                  <a:rPr lang="en-US" altLang="zh-TW" dirty="0"/>
                  <a:t>is the number of iterations after convergence</a:t>
                </a:r>
              </a:p>
              <a:p>
                <a:pPr marL="914394" lvl="2" indent="0">
                  <a:buNone/>
                </a:pPr>
                <a:endParaRPr lang="en-US" altLang="zh-CN" dirty="0"/>
              </a:p>
            </p:txBody>
          </p:sp>
        </mc:Choice>
        <mc:Fallback xmlns="">
          <p:sp>
            <p:nvSpPr>
              <p:cNvPr id="120" name="內容版面配置區 2">
                <a:extLst>
                  <a:ext uri="{FF2B5EF4-FFF2-40B4-BE49-F238E27FC236}">
                    <a16:creationId xmlns="" xmlns:a16="http://schemas.microsoft.com/office/drawing/2014/main" id="{337404F8-037E-4AD6-AAE4-045959A755A8}"/>
                  </a:ext>
                </a:extLst>
              </p:cNvPr>
              <p:cNvSpPr>
                <a:spLocks noGrp="1" noRot="1" noChangeAspect="1" noMove="1" noResize="1" noEditPoints="1" noAdjustHandles="1" noChangeArrowheads="1" noChangeShapeType="1" noTextEdit="1"/>
              </p:cNvSpPr>
              <p:nvPr>
                <p:ph idx="1"/>
              </p:nvPr>
            </p:nvSpPr>
            <p:spPr>
              <a:xfrm>
                <a:off x="179512" y="908720"/>
                <a:ext cx="8856662" cy="5318125"/>
              </a:xfrm>
              <a:blipFill rotWithShape="0">
                <a:blip r:embed="rId3"/>
                <a:stretch>
                  <a:fillRect l="-551" t="-1147"/>
                </a:stretch>
              </a:blipFill>
            </p:spPr>
            <p:txBody>
              <a:bodyPr/>
              <a:lstStyle/>
              <a:p>
                <a:r>
                  <a:rPr lang="zh-TW" altLang="en-US">
                    <a:noFill/>
                  </a:rPr>
                  <a:t> </a:t>
                </a:r>
              </a:p>
            </p:txBody>
          </p:sp>
        </mc:Fallback>
      </mc:AlternateContent>
      <p:sp>
        <p:nvSpPr>
          <p:cNvPr id="33" name="標題 1"/>
          <p:cNvSpPr>
            <a:spLocks noGrp="1"/>
          </p:cNvSpPr>
          <p:nvPr>
            <p:ph type="title"/>
          </p:nvPr>
        </p:nvSpPr>
        <p:spPr>
          <a:xfrm>
            <a:off x="1" y="3"/>
            <a:ext cx="9144000" cy="720725"/>
          </a:xfrm>
        </p:spPr>
        <p:txBody>
          <a:bodyPr/>
          <a:lstStyle/>
          <a:p>
            <a:pPr algn="ctr"/>
            <a:r>
              <a:rPr lang="en-US" altLang="zh-TW" sz="3200" dirty="0" smtClean="0"/>
              <a:t>Proposed MMF Method(10/23)</a:t>
            </a:r>
            <a:endParaRPr lang="zh-TW" altLang="en-US" sz="3200" dirty="0"/>
          </a:p>
        </p:txBody>
      </p:sp>
      <p:pic>
        <p:nvPicPr>
          <p:cNvPr id="17" name="圖片 16"/>
          <p:cNvPicPr>
            <a:picLocks noChangeAspect="1"/>
          </p:cNvPicPr>
          <p:nvPr/>
        </p:nvPicPr>
        <p:blipFill>
          <a:blip r:embed="rId4"/>
          <a:stretch>
            <a:fillRect/>
          </a:stretch>
        </p:blipFill>
        <p:spPr>
          <a:xfrm>
            <a:off x="71157" y="2668400"/>
            <a:ext cx="8971951" cy="2560800"/>
          </a:xfrm>
          <a:prstGeom prst="rect">
            <a:avLst/>
          </a:prstGeom>
        </p:spPr>
      </p:pic>
    </p:spTree>
    <p:extLst>
      <p:ext uri="{BB962C8B-B14F-4D97-AF65-F5344CB8AC3E}">
        <p14:creationId xmlns:p14="http://schemas.microsoft.com/office/powerpoint/2010/main" val="34580635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7" name="內容版面配置區 11">
                <a:extLst>
                  <a:ext uri="{FF2B5EF4-FFF2-40B4-BE49-F238E27FC236}">
                    <a16:creationId xmlns="" xmlns:a16="http://schemas.microsoft.com/office/drawing/2014/main" id="{DC01A069-225B-4512-BECA-6C4B4CAAD41E}"/>
                  </a:ext>
                </a:extLst>
              </p:cNvPr>
              <p:cNvSpPr>
                <a:spLocks noGrp="1"/>
              </p:cNvSpPr>
              <p:nvPr>
                <p:ph idx="1"/>
              </p:nvPr>
            </p:nvSpPr>
            <p:spPr>
              <a:xfrm>
                <a:off x="179512" y="908720"/>
                <a:ext cx="8856662" cy="5318125"/>
              </a:xfrm>
            </p:spPr>
            <p:txBody>
              <a:bodyPr/>
              <a:lstStyle/>
              <a:p>
                <a:r>
                  <a:rPr lang="en-US" altLang="zh-CN" dirty="0" smtClean="0"/>
                  <a:t>Morphological </a:t>
                </a:r>
                <a:r>
                  <a:rPr lang="en-US" altLang="zh-CN" dirty="0"/>
                  <a:t>pixel dilation (MPD) </a:t>
                </a:r>
                <a:r>
                  <a:rPr lang="en-US" altLang="zh-CN" dirty="0" smtClean="0"/>
                  <a:t>module</a:t>
                </a:r>
              </a:p>
              <a:p>
                <a:pPr lvl="1"/>
                <a:r>
                  <a:rPr lang="en-US" altLang="zh-CN" dirty="0"/>
                  <a:t>The stopping criterion can be expressed as follows:</a:t>
                </a:r>
                <a:endParaRPr lang="en-US" altLang="zh-CN" dirty="0" smtClean="0"/>
              </a:p>
              <a:p>
                <a:endParaRPr lang="en-US" altLang="zh-CN" dirty="0"/>
              </a:p>
              <a:p>
                <a:pPr marL="0" indent="0">
                  <a:buNone/>
                </a:pPr>
                <a:endParaRPr lang="en-US" altLang="zh-CN" dirty="0"/>
              </a:p>
              <a:p>
                <a:pPr lvl="2"/>
                <a14:m>
                  <m:oMath xmlns:m="http://schemas.openxmlformats.org/officeDocument/2006/math">
                    <m:r>
                      <a:rPr lang="zh-TW" altLang="en-US" i="1">
                        <a:latin typeface="Cambria Math" panose="02040503050406030204" pitchFamily="18" charset="0"/>
                      </a:rPr>
                      <m:t>𝜌</m:t>
                    </m:r>
                  </m:oMath>
                </a14:m>
                <a:r>
                  <a:rPr lang="en-US" altLang="zh-TW" dirty="0"/>
                  <a:t> </a:t>
                </a:r>
                <a:r>
                  <a:rPr lang="zh-TW" altLang="zh-TW" dirty="0"/>
                  <a:t>is the stopping </a:t>
                </a:r>
                <a:r>
                  <a:rPr lang="zh-TW" altLang="zh-TW" dirty="0" smtClean="0"/>
                  <a:t>factor</a:t>
                </a:r>
                <a:endParaRPr lang="en-US" altLang="zh-TW" i="1" dirty="0" smtClean="0">
                  <a:latin typeface="Cambria Math" panose="02040503050406030204" pitchFamily="18" charset="0"/>
                </a:endParaRPr>
              </a:p>
              <a:p>
                <a:pPr lvl="2"/>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𝑖</m:t>
                        </m:r>
                      </m:sub>
                    </m:sSub>
                  </m:oMath>
                </a14:m>
                <a:r>
                  <a:rPr lang="en-US" altLang="zh-TW" dirty="0"/>
                  <a:t> </a:t>
                </a:r>
                <a:r>
                  <a:rPr lang="zh-TW" altLang="zh-TW" dirty="0"/>
                  <a:t>is the number of noise-free pixels in</a:t>
                </a:r>
                <a:r>
                  <a:rPr lang="en-US" altLang="zh-TW" dirty="0"/>
                  <a:t> </a:t>
                </a:r>
                <a14:m>
                  <m:oMath xmlns:m="http://schemas.openxmlformats.org/officeDocument/2006/math">
                    <m:r>
                      <a:rPr lang="en-US" altLang="zh-TW" b="0" i="1" smtClean="0">
                        <a:latin typeface="Cambria Math" panose="02040503050406030204" pitchFamily="18" charset="0"/>
                      </a:rPr>
                      <m:t>𝑖</m:t>
                    </m:r>
                  </m:oMath>
                </a14:m>
                <a:r>
                  <a:rPr lang="zh-TW" altLang="zh-TW" dirty="0"/>
                  <a:t>th iteration</a:t>
                </a:r>
                <a:endParaRPr lang="en-US" altLang="zh-TW" dirty="0"/>
              </a:p>
              <a:p>
                <a:pPr lvl="2"/>
                <a14:m>
                  <m:oMath xmlns:m="http://schemas.openxmlformats.org/officeDocument/2006/math">
                    <m:r>
                      <a:rPr lang="en-US" altLang="zh-TW">
                        <a:latin typeface="Cambria Math" panose="02040503050406030204" pitchFamily="18" charset="0"/>
                      </a:rPr>
                      <m:t>𝑃</m:t>
                    </m:r>
                  </m:oMath>
                </a14:m>
                <a:r>
                  <a:rPr lang="en-US" altLang="zh-TW" dirty="0"/>
                  <a:t> is the total number of pixels in the input image </a:t>
                </a:r>
                <a14:m>
                  <m:oMath xmlns:m="http://schemas.openxmlformats.org/officeDocument/2006/math">
                    <m:r>
                      <a:rPr lang="en-US" altLang="zh-TW">
                        <a:latin typeface="Cambria Math" panose="02040503050406030204" pitchFamily="18" charset="0"/>
                      </a:rPr>
                      <m:t>𝐼</m:t>
                    </m:r>
                  </m:oMath>
                </a14:m>
                <a:r>
                  <a:rPr lang="en-US" altLang="zh-TW" dirty="0"/>
                  <a:t> .</a:t>
                </a:r>
              </a:p>
              <a:p>
                <a:pPr marL="457197" lvl="1" indent="0">
                  <a:buNone/>
                </a:pPr>
                <a:endParaRPr lang="en-US" altLang="zh-TW" dirty="0"/>
              </a:p>
            </p:txBody>
          </p:sp>
        </mc:Choice>
        <mc:Fallback xmlns="">
          <p:sp>
            <p:nvSpPr>
              <p:cNvPr id="7" name="內容版面配置區 11">
                <a:extLst>
                  <a:ext uri="{FF2B5EF4-FFF2-40B4-BE49-F238E27FC236}">
                    <a16:creationId xmlns="" xmlns:a16="http://schemas.microsoft.com/office/drawing/2014/main" xmlns:a14="http://schemas.microsoft.com/office/drawing/2010/main" id="{DC01A069-225B-4512-BECA-6C4B4CAAD41E}"/>
                  </a:ext>
                </a:extLst>
              </p:cNvPr>
              <p:cNvSpPr>
                <a:spLocks noGrp="1" noRot="1" noChangeAspect="1" noMove="1" noResize="1" noEditPoints="1" noAdjustHandles="1" noChangeArrowheads="1" noChangeShapeType="1" noTextEdit="1"/>
              </p:cNvSpPr>
              <p:nvPr>
                <p:ph idx="1"/>
              </p:nvPr>
            </p:nvSpPr>
            <p:spPr>
              <a:xfrm>
                <a:off x="179512" y="908720"/>
                <a:ext cx="8856662" cy="5318125"/>
              </a:xfrm>
              <a:blipFill rotWithShape="0">
                <a:blip r:embed="rId3"/>
                <a:stretch>
                  <a:fillRect l="-551" t="-11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 xmlns:a16="http://schemas.microsoft.com/office/drawing/2014/main" id="{BDE83A35-D0DE-4296-92CB-5B9A618B007A}"/>
                  </a:ext>
                </a:extLst>
              </p:cNvPr>
              <p:cNvSpPr/>
              <p:nvPr/>
            </p:nvSpPr>
            <p:spPr>
              <a:xfrm>
                <a:off x="64412" y="1927552"/>
                <a:ext cx="9108506" cy="7813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                                          </m:t>
                      </m:r>
                      <m:r>
                        <a:rPr lang="zh-TW" altLang="en-US" sz="2400" i="1" smtClean="0">
                          <a:latin typeface="Cambria Math" panose="02040503050406030204" pitchFamily="18" charset="0"/>
                        </a:rPr>
                        <m:t>𝜌</m:t>
                      </m:r>
                      <m:r>
                        <a:rPr lang="en-US" altLang="zh-TW" sz="2400" i="1">
                          <a:latin typeface="Cambria Math" panose="02040503050406030204" pitchFamily="18" charset="0"/>
                        </a:rPr>
                        <m:t>=</m:t>
                      </m:r>
                      <m:r>
                        <a:rPr lang="en-US" altLang="zh-TW" sz="2400" b="0" i="1" smtClean="0">
                          <a:latin typeface="Cambria Math" panose="02040503050406030204" pitchFamily="18" charset="0"/>
                        </a:rPr>
                        <m:t>1−</m:t>
                      </m:r>
                      <m:f>
                        <m:fPr>
                          <m:ctrlPr>
                            <a:rPr lang="en-US" altLang="zh-TW" sz="2400" b="0" i="1" smtClean="0">
                              <a:latin typeface="Cambria Math" panose="02040503050406030204" pitchFamily="18" charset="0"/>
                            </a:rPr>
                          </m:ctrlPr>
                        </m:fPr>
                        <m:num>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𝑁</m:t>
                              </m:r>
                            </m:e>
                            <m:sub>
                              <m:r>
                                <a:rPr lang="en-US" altLang="zh-TW" sz="2400" b="0" i="1" smtClean="0">
                                  <a:latin typeface="Cambria Math" panose="02040503050406030204" pitchFamily="18" charset="0"/>
                                </a:rPr>
                                <m:t>𝑖</m:t>
                              </m:r>
                            </m:sub>
                          </m:sSub>
                        </m:num>
                        <m:den>
                          <m:r>
                            <a:rPr lang="en-US" altLang="zh-TW" sz="2400" b="0" i="1" smtClean="0">
                              <a:latin typeface="Cambria Math" panose="02040503050406030204" pitchFamily="18" charset="0"/>
                            </a:rPr>
                            <m:t>𝑃</m:t>
                          </m:r>
                        </m:den>
                      </m:f>
                      <m:r>
                        <a:rPr lang="en-US" altLang="zh-TW" sz="2400" b="0" i="1" smtClean="0">
                          <a:latin typeface="Cambria Math" panose="02040503050406030204" pitchFamily="18" charset="0"/>
                        </a:rPr>
                        <m:t>                                                </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3.</m:t>
                          </m:r>
                          <m:r>
                            <a:rPr lang="en-US" altLang="zh-TW" sz="2400" b="0" i="1" smtClean="0">
                              <a:latin typeface="Cambria Math" panose="02040503050406030204" pitchFamily="18" charset="0"/>
                            </a:rPr>
                            <m:t>3</m:t>
                          </m:r>
                        </m:e>
                      </m:d>
                    </m:oMath>
                  </m:oMathPara>
                </a14:m>
                <a:endParaRPr lang="zh-TW" altLang="en-US" sz="2400" dirty="0"/>
              </a:p>
            </p:txBody>
          </p:sp>
        </mc:Choice>
        <mc:Fallback xmlns="">
          <p:sp>
            <p:nvSpPr>
              <p:cNvPr id="8" name="矩形 7">
                <a:extLst>
                  <a:ext uri="{FF2B5EF4-FFF2-40B4-BE49-F238E27FC236}">
                    <a16:creationId xmlns="" xmlns:a16="http://schemas.microsoft.com/office/drawing/2014/main" xmlns:a14="http://schemas.microsoft.com/office/drawing/2010/main" id="{BDE83A35-D0DE-4296-92CB-5B9A618B007A}"/>
                  </a:ext>
                </a:extLst>
              </p:cNvPr>
              <p:cNvSpPr>
                <a:spLocks noRot="1" noChangeAspect="1" noMove="1" noResize="1" noEditPoints="1" noAdjustHandles="1" noChangeArrowheads="1" noChangeShapeType="1" noTextEdit="1"/>
              </p:cNvSpPr>
              <p:nvPr/>
            </p:nvSpPr>
            <p:spPr>
              <a:xfrm>
                <a:off x="64412" y="1927552"/>
                <a:ext cx="9108506" cy="781368"/>
              </a:xfrm>
              <a:prstGeom prst="rect">
                <a:avLst/>
              </a:prstGeom>
              <a:blipFill rotWithShape="0">
                <a:blip r:embed="rId4"/>
                <a:stretch>
                  <a:fillRect/>
                </a:stretch>
              </a:blipFill>
            </p:spPr>
            <p:txBody>
              <a:bodyPr/>
              <a:lstStyle/>
              <a:p>
                <a:r>
                  <a:rPr lang="zh-TW" altLang="en-US">
                    <a:noFill/>
                  </a:rPr>
                  <a:t> </a:t>
                </a:r>
              </a:p>
            </p:txBody>
          </p:sp>
        </mc:Fallback>
      </mc:AlternateContent>
      <p:sp>
        <p:nvSpPr>
          <p:cNvPr id="17" name="標題 1"/>
          <p:cNvSpPr>
            <a:spLocks noGrp="1"/>
          </p:cNvSpPr>
          <p:nvPr>
            <p:ph type="title"/>
          </p:nvPr>
        </p:nvSpPr>
        <p:spPr>
          <a:xfrm>
            <a:off x="1" y="3"/>
            <a:ext cx="9144000" cy="720725"/>
          </a:xfrm>
        </p:spPr>
        <p:txBody>
          <a:bodyPr/>
          <a:lstStyle/>
          <a:p>
            <a:pPr algn="ctr"/>
            <a:r>
              <a:rPr lang="en-US" altLang="zh-TW" sz="3200" dirty="0" smtClean="0"/>
              <a:t>Proposed MMF Method(11/23)</a:t>
            </a:r>
            <a:endParaRPr lang="zh-TW" altLang="en-US" sz="3200" dirty="0"/>
          </a:p>
        </p:txBody>
      </p:sp>
    </p:spTree>
    <p:extLst>
      <p:ext uri="{BB962C8B-B14F-4D97-AF65-F5344CB8AC3E}">
        <p14:creationId xmlns:p14="http://schemas.microsoft.com/office/powerpoint/2010/main" val="22252049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CN" dirty="0"/>
              <a:t>Morphological pixel dilation (MPD) module</a:t>
            </a:r>
          </a:p>
          <a:p>
            <a:pPr lvl="1"/>
            <a:r>
              <a:rPr lang="en-US" altLang="zh-TW" dirty="0" smtClean="0"/>
              <a:t>S</a:t>
            </a:r>
            <a:r>
              <a:rPr lang="zh-TW" altLang="zh-TW" dirty="0" smtClean="0"/>
              <a:t>topping </a:t>
            </a:r>
            <a:r>
              <a:rPr lang="zh-TW" altLang="zh-TW" dirty="0"/>
              <a:t>factor</a:t>
            </a:r>
            <a:endParaRPr lang="en-US" altLang="zh-TW" i="1" dirty="0">
              <a:latin typeface="Cambria Math" panose="02040503050406030204" pitchFamily="18" charset="0"/>
            </a:endParaRPr>
          </a:p>
          <a:p>
            <a:pPr lvl="1"/>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smtClean="0"/>
              <a:t>Proposed MMF Method(12/23)</a:t>
            </a:r>
            <a:endParaRPr lang="zh-TW" altLang="en-US" sz="3200" dirty="0"/>
          </a:p>
        </p:txBody>
      </p:sp>
      <p:pic>
        <p:nvPicPr>
          <p:cNvPr id="5" name="圖片 4">
            <a:extLst>
              <a:ext uri="{FF2B5EF4-FFF2-40B4-BE49-F238E27FC236}">
                <a16:creationId xmlns="" xmlns:a16="http://schemas.microsoft.com/office/drawing/2014/main" id="{3B7C3AA6-9CD6-42C6-80D5-F404D54E82F2}"/>
              </a:ext>
            </a:extLst>
          </p:cNvPr>
          <p:cNvPicPr>
            <a:picLocks noChangeAspect="1"/>
          </p:cNvPicPr>
          <p:nvPr/>
        </p:nvPicPr>
        <p:blipFill>
          <a:blip r:embed="rId2"/>
          <a:stretch>
            <a:fillRect/>
          </a:stretch>
        </p:blipFill>
        <p:spPr>
          <a:xfrm>
            <a:off x="5910885" y="4645761"/>
            <a:ext cx="2420662" cy="1829061"/>
          </a:xfrm>
          <a:prstGeom prst="rect">
            <a:avLst/>
          </a:prstGeom>
        </p:spPr>
      </p:pic>
      <p:pic>
        <p:nvPicPr>
          <p:cNvPr id="6" name="圖片 5">
            <a:extLst>
              <a:ext uri="{FF2B5EF4-FFF2-40B4-BE49-F238E27FC236}">
                <a16:creationId xmlns="" xmlns:a16="http://schemas.microsoft.com/office/drawing/2014/main" id="{B1306C4D-F2CD-4688-A3D2-DB284B046B7E}"/>
              </a:ext>
            </a:extLst>
          </p:cNvPr>
          <p:cNvPicPr>
            <a:picLocks noChangeAspect="1"/>
          </p:cNvPicPr>
          <p:nvPr/>
        </p:nvPicPr>
        <p:blipFill>
          <a:blip r:embed="rId3"/>
          <a:stretch>
            <a:fillRect/>
          </a:stretch>
        </p:blipFill>
        <p:spPr>
          <a:xfrm>
            <a:off x="3353714" y="4731199"/>
            <a:ext cx="1741161" cy="1745660"/>
          </a:xfrm>
          <a:prstGeom prst="rect">
            <a:avLst/>
          </a:prstGeom>
        </p:spPr>
      </p:pic>
      <p:pic>
        <p:nvPicPr>
          <p:cNvPr id="7" name="圖片 6">
            <a:extLst>
              <a:ext uri="{FF2B5EF4-FFF2-40B4-BE49-F238E27FC236}">
                <a16:creationId xmlns="" xmlns:a16="http://schemas.microsoft.com/office/drawing/2014/main" id="{E3037B42-2725-4580-A162-6FB6AA28149E}"/>
              </a:ext>
            </a:extLst>
          </p:cNvPr>
          <p:cNvPicPr>
            <a:picLocks noChangeAspect="1"/>
          </p:cNvPicPr>
          <p:nvPr/>
        </p:nvPicPr>
        <p:blipFill>
          <a:blip r:embed="rId4"/>
          <a:stretch>
            <a:fillRect/>
          </a:stretch>
        </p:blipFill>
        <p:spPr>
          <a:xfrm>
            <a:off x="3348343" y="2336054"/>
            <a:ext cx="1741161" cy="1745660"/>
          </a:xfrm>
          <a:prstGeom prst="rect">
            <a:avLst/>
          </a:prstGeom>
        </p:spPr>
      </p:pic>
      <p:pic>
        <p:nvPicPr>
          <p:cNvPr id="8" name="圖片 7">
            <a:extLst>
              <a:ext uri="{FF2B5EF4-FFF2-40B4-BE49-F238E27FC236}">
                <a16:creationId xmlns="" xmlns:a16="http://schemas.microsoft.com/office/drawing/2014/main" id="{29F9687E-41DE-48A0-AB49-934BB0DCFEE0}"/>
              </a:ext>
            </a:extLst>
          </p:cNvPr>
          <p:cNvPicPr>
            <a:picLocks noChangeAspect="1"/>
          </p:cNvPicPr>
          <p:nvPr/>
        </p:nvPicPr>
        <p:blipFill>
          <a:blip r:embed="rId5"/>
          <a:stretch>
            <a:fillRect/>
          </a:stretch>
        </p:blipFill>
        <p:spPr>
          <a:xfrm>
            <a:off x="5868144" y="2232235"/>
            <a:ext cx="2463403" cy="1855801"/>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 xmlns:a16="http://schemas.microsoft.com/office/drawing/2014/main" id="{A6B69FD7-993E-4536-9912-A4B898230916}"/>
                  </a:ext>
                </a:extLst>
              </p:cNvPr>
              <p:cNvSpPr/>
              <p:nvPr/>
            </p:nvSpPr>
            <p:spPr>
              <a:xfrm>
                <a:off x="6219650" y="4416540"/>
                <a:ext cx="1872207" cy="3413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rPr>
                        <m:t> </m:t>
                      </m:r>
                      <m:r>
                        <a:rPr lang="zh-TW" altLang="en-US" sz="1600" i="1">
                          <a:latin typeface="Cambria Math" panose="02040503050406030204" pitchFamily="18" charset="0"/>
                        </a:rPr>
                        <m:t>𝜌</m:t>
                      </m:r>
                      <m:r>
                        <a:rPr lang="en-US" altLang="zh-TW" sz="1600" i="1">
                          <a:latin typeface="Cambria Math" panose="02040503050406030204" pitchFamily="18" charset="0"/>
                        </a:rPr>
                        <m:t>=</m:t>
                      </m:r>
                      <m:r>
                        <a:rPr lang="en-US" altLang="zh-TW" sz="1600" b="0" i="1" smtClean="0">
                          <a:latin typeface="Cambria Math" panose="02040503050406030204" pitchFamily="18" charset="0"/>
                        </a:rPr>
                        <m:t>1</m:t>
                      </m:r>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𝑒</m:t>
                          </m:r>
                        </m:e>
                        <m:sup>
                          <m:r>
                            <a:rPr lang="en-US" altLang="zh-TW" sz="1600" b="0" i="1" smtClean="0">
                              <a:latin typeface="Cambria Math" panose="02040503050406030204" pitchFamily="18" charset="0"/>
                            </a:rPr>
                            <m:t>−5</m:t>
                          </m:r>
                        </m:sup>
                      </m:sSup>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 xmlns:a16="http://schemas.microsoft.com/office/drawing/2014/main" xmlns:a14="http://schemas.microsoft.com/office/drawing/2010/main" id="{A6B69FD7-993E-4536-9912-A4B898230916}"/>
                  </a:ext>
                </a:extLst>
              </p:cNvPr>
              <p:cNvSpPr>
                <a:spLocks noRot="1" noChangeAspect="1" noMove="1" noResize="1" noEditPoints="1" noAdjustHandles="1" noChangeArrowheads="1" noChangeShapeType="1" noTextEdit="1"/>
              </p:cNvSpPr>
              <p:nvPr/>
            </p:nvSpPr>
            <p:spPr>
              <a:xfrm>
                <a:off x="6219650" y="4416540"/>
                <a:ext cx="1872207" cy="341376"/>
              </a:xfrm>
              <a:prstGeom prst="rect">
                <a:avLst/>
              </a:prstGeom>
              <a:blipFill rotWithShape="0">
                <a:blip r:embed="rId6"/>
                <a:stretch>
                  <a:fillRect b="-7143"/>
                </a:stretch>
              </a:blipFill>
            </p:spPr>
            <p:txBody>
              <a:bodyPr/>
              <a:lstStyle/>
              <a:p>
                <a:r>
                  <a:rPr lang="zh-TW" altLang="en-US">
                    <a:noFill/>
                  </a:rPr>
                  <a:t> </a:t>
                </a:r>
              </a:p>
            </p:txBody>
          </p:sp>
        </mc:Fallback>
      </mc:AlternateContent>
      <p:sp>
        <p:nvSpPr>
          <p:cNvPr id="10" name="矩形 9">
            <a:extLst>
              <a:ext uri="{FF2B5EF4-FFF2-40B4-BE49-F238E27FC236}">
                <a16:creationId xmlns="" xmlns:a16="http://schemas.microsoft.com/office/drawing/2014/main" id="{35672B94-F276-4836-88B1-602106BA1EC0}"/>
              </a:ext>
            </a:extLst>
          </p:cNvPr>
          <p:cNvSpPr/>
          <p:nvPr/>
        </p:nvSpPr>
        <p:spPr>
          <a:xfrm>
            <a:off x="3362314" y="4397554"/>
            <a:ext cx="1727190" cy="338554"/>
          </a:xfrm>
          <a:prstGeom prst="rect">
            <a:avLst/>
          </a:prstGeom>
        </p:spPr>
        <p:txBody>
          <a:bodyPr wrap="square">
            <a:spAutoFit/>
          </a:bodyPr>
          <a:lstStyle/>
          <a:p>
            <a:pPr algn="ctr"/>
            <a:r>
              <a:rPr lang="en-US" altLang="zh-TW" sz="1600" dirty="0">
                <a:latin typeface="Times New Roman" panose="02020603050405020304" pitchFamily="18" charset="0"/>
                <a:cs typeface="Times New Roman" panose="02020603050405020304" pitchFamily="18" charset="0"/>
              </a:rPr>
              <a:t>Iteration = 5 </a:t>
            </a:r>
            <a:endParaRPr lang="zh-TW"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 xmlns:a16="http://schemas.microsoft.com/office/drawing/2014/main" id="{67CE6998-A8F0-4C01-ADCC-DD9340A445B5}"/>
                  </a:ext>
                </a:extLst>
              </p:cNvPr>
              <p:cNvSpPr/>
              <p:nvPr/>
            </p:nvSpPr>
            <p:spPr>
              <a:xfrm>
                <a:off x="6228185" y="2010326"/>
                <a:ext cx="187220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rPr>
                        <m:t> </m:t>
                      </m:r>
                      <m:r>
                        <a:rPr lang="zh-TW" altLang="en-US" sz="1600" i="1">
                          <a:latin typeface="Cambria Math" panose="02040503050406030204" pitchFamily="18" charset="0"/>
                        </a:rPr>
                        <m:t>𝜌</m:t>
                      </m:r>
                      <m:r>
                        <a:rPr lang="en-US" altLang="zh-TW" sz="1600" i="1">
                          <a:latin typeface="Cambria Math" panose="02040503050406030204" pitchFamily="18" charset="0"/>
                        </a:rPr>
                        <m:t>=</m:t>
                      </m:r>
                      <m:r>
                        <a:rPr lang="en-US" altLang="zh-TW" sz="1600" b="0" i="1" smtClean="0">
                          <a:latin typeface="Cambria Math" panose="02040503050406030204" pitchFamily="18" charset="0"/>
                        </a:rPr>
                        <m:t>0.1</m:t>
                      </m:r>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 xmlns:a16="http://schemas.microsoft.com/office/drawing/2014/main" xmlns:a14="http://schemas.microsoft.com/office/drawing/2010/main" id="{67CE6998-A8F0-4C01-ADCC-DD9340A445B5}"/>
                  </a:ext>
                </a:extLst>
              </p:cNvPr>
              <p:cNvSpPr>
                <a:spLocks noRot="1" noChangeAspect="1" noMove="1" noResize="1" noEditPoints="1" noAdjustHandles="1" noChangeArrowheads="1" noChangeShapeType="1" noTextEdit="1"/>
              </p:cNvSpPr>
              <p:nvPr/>
            </p:nvSpPr>
            <p:spPr>
              <a:xfrm>
                <a:off x="6228185" y="2010326"/>
                <a:ext cx="1872207" cy="338554"/>
              </a:xfrm>
              <a:prstGeom prst="rect">
                <a:avLst/>
              </a:prstGeom>
              <a:blipFill rotWithShape="0">
                <a:blip r:embed="rId7"/>
                <a:stretch>
                  <a:fillRect b="-5455"/>
                </a:stretch>
              </a:blipFill>
            </p:spPr>
            <p:txBody>
              <a:bodyPr/>
              <a:lstStyle/>
              <a:p>
                <a:r>
                  <a:rPr lang="zh-TW" altLang="en-US">
                    <a:noFill/>
                  </a:rPr>
                  <a:t> </a:t>
                </a:r>
              </a:p>
            </p:txBody>
          </p:sp>
        </mc:Fallback>
      </mc:AlternateContent>
      <p:pic>
        <p:nvPicPr>
          <p:cNvPr id="13" name="圖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570" y="4733171"/>
            <a:ext cx="1745660" cy="1745660"/>
          </a:xfrm>
          <a:prstGeom prst="rect">
            <a:avLst/>
          </a:prstGeom>
        </p:spPr>
      </p:pic>
      <p:pic>
        <p:nvPicPr>
          <p:cNvPr id="14" name="圖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7303" y="2336054"/>
            <a:ext cx="1745660" cy="1745660"/>
          </a:xfrm>
          <a:prstGeom prst="rect">
            <a:avLst/>
          </a:prstGeom>
        </p:spPr>
      </p:pic>
      <p:sp>
        <p:nvSpPr>
          <p:cNvPr id="15" name="矩形 14">
            <a:extLst>
              <a:ext uri="{FF2B5EF4-FFF2-40B4-BE49-F238E27FC236}">
                <a16:creationId xmlns="" xmlns:a16="http://schemas.microsoft.com/office/drawing/2014/main" id="{AA83650F-145C-446F-B8E4-FE65867043AB}"/>
              </a:ext>
            </a:extLst>
          </p:cNvPr>
          <p:cNvSpPr/>
          <p:nvPr/>
        </p:nvSpPr>
        <p:spPr>
          <a:xfrm>
            <a:off x="3359644" y="4077640"/>
            <a:ext cx="1736404"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PSNR</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15.99</a:t>
            </a:r>
            <a:endParaRPr lang="zh-TW" altLang="en-US" sz="16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 xmlns:a16="http://schemas.microsoft.com/office/drawing/2014/main" id="{AA83650F-145C-446F-B8E4-FE65867043AB}"/>
              </a:ext>
            </a:extLst>
          </p:cNvPr>
          <p:cNvSpPr/>
          <p:nvPr/>
        </p:nvSpPr>
        <p:spPr>
          <a:xfrm>
            <a:off x="3362313" y="6474822"/>
            <a:ext cx="1713219"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PSNR</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22.68</a:t>
            </a:r>
            <a:endParaRPr lang="zh-TW" altLang="en-US" sz="1600" dirty="0">
              <a:latin typeface="Times New Roman" panose="02020603050405020304" pitchFamily="18" charset="0"/>
              <a:cs typeface="Times New Roman" panose="02020603050405020304" pitchFamily="18" charset="0"/>
            </a:endParaRPr>
          </a:p>
        </p:txBody>
      </p:sp>
      <p:sp>
        <p:nvSpPr>
          <p:cNvPr id="17" name="文字方塊 16"/>
          <p:cNvSpPr txBox="1"/>
          <p:nvPr/>
        </p:nvSpPr>
        <p:spPr>
          <a:xfrm>
            <a:off x="836598" y="1998833"/>
            <a:ext cx="1761632" cy="338554"/>
          </a:xfrm>
          <a:prstGeom prst="rect">
            <a:avLst/>
          </a:prstGeom>
          <a:noFill/>
        </p:spPr>
        <p:txBody>
          <a:bodyPr wrap="square" rtlCol="0">
            <a:spAutoFit/>
          </a:bodyPr>
          <a:lstStyle/>
          <a:p>
            <a:pPr algn="ctr"/>
            <a:r>
              <a:rPr lang="en-US" altLang="zh-TW" sz="1600" dirty="0">
                <a:latin typeface="Times New Roman" panose="02020603050405020304" pitchFamily="18" charset="0"/>
                <a:cs typeface="Times New Roman" panose="02020603050405020304" pitchFamily="18" charset="0"/>
              </a:rPr>
              <a:t>Origin(</a:t>
            </a:r>
            <a:r>
              <a:rPr lang="zh-TW" altLang="zh-TW" sz="1600" dirty="0">
                <a:latin typeface="Times New Roman" panose="02020603050405020304" pitchFamily="18" charset="0"/>
                <a:cs typeface="Times New Roman" panose="02020603050405020304" pitchFamily="18" charset="0"/>
              </a:rPr>
              <a:t>Peppers</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p:txBody>
      </p:sp>
      <p:sp>
        <p:nvSpPr>
          <p:cNvPr id="18" name="文字方塊 17"/>
          <p:cNvSpPr txBox="1"/>
          <p:nvPr/>
        </p:nvSpPr>
        <p:spPr>
          <a:xfrm>
            <a:off x="852570" y="4402403"/>
            <a:ext cx="1737060"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90% Noise image</a:t>
            </a:r>
            <a:endParaRPr lang="zh-TW" altLang="en-US" sz="1600" b="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 xmlns:a16="http://schemas.microsoft.com/office/drawing/2014/main" id="{35672B94-F276-4836-88B1-602106BA1EC0}"/>
              </a:ext>
            </a:extLst>
          </p:cNvPr>
          <p:cNvSpPr/>
          <p:nvPr/>
        </p:nvSpPr>
        <p:spPr>
          <a:xfrm>
            <a:off x="3348343" y="1999804"/>
            <a:ext cx="1727190"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Iteration = 2 </a:t>
            </a:r>
            <a:endParaRPr lang="zh-TW" altLang="en-US" sz="16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 xmlns:a16="http://schemas.microsoft.com/office/drawing/2014/main" id="{AA83650F-145C-446F-B8E4-FE65867043AB}"/>
              </a:ext>
            </a:extLst>
          </p:cNvPr>
          <p:cNvSpPr/>
          <p:nvPr/>
        </p:nvSpPr>
        <p:spPr>
          <a:xfrm>
            <a:off x="852570" y="6474822"/>
            <a:ext cx="1737060"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PSNR</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5.76</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4513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altLang="zh-TW" sz="2400" b="1" dirty="0">
                <a:latin typeface="Arial" charset="0"/>
                <a:ea typeface="新細明體" charset="-120"/>
              </a:rPr>
              <a:t>Proposed </a:t>
            </a:r>
            <a:r>
              <a:rPr kumimoji="1" lang="en-US" altLang="zh-TW" sz="2400" b="1" dirty="0" smtClean="0">
                <a:latin typeface="Arial" charset="0"/>
                <a:ea typeface="新細明體" charset="-120"/>
              </a:rPr>
              <a:t>Method</a:t>
            </a:r>
            <a:endParaRPr kumimoji="1" lang="en-US" sz="2400" b="1" dirty="0">
              <a:latin typeface="Arial" charset="0"/>
              <a:ea typeface="新細明體" charset="-120"/>
            </a:endParaRPr>
          </a:p>
        </p:txBody>
      </p:sp>
      <p:sp>
        <p:nvSpPr>
          <p:cNvPr id="11" name="內容版面配置區 2">
            <a:extLst>
              <a:ext uri="{FF2B5EF4-FFF2-40B4-BE49-F238E27FC236}">
                <a16:creationId xmlns:a16="http://schemas.microsoft.com/office/drawing/2014/main" xmlns="" id="{0005FF35-F593-4695-A342-3E481CECD8E1}"/>
              </a:ext>
            </a:extLst>
          </p:cNvPr>
          <p:cNvSpPr txBox="1">
            <a:spLocks/>
          </p:cNvSpPr>
          <p:nvPr/>
        </p:nvSpPr>
        <p:spPr bwMode="auto">
          <a:xfrm>
            <a:off x="4751738" y="2791296"/>
            <a:ext cx="3924721" cy="236589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zh-TW" altLang="zh-TW" sz="2400" b="1" kern="0" dirty="0">
                <a:latin typeface="Arial" panose="020B0604020202020204" pitchFamily="34" charset="0"/>
                <a:cs typeface="Arial" panose="020B0604020202020204" pitchFamily="34" charset="0"/>
              </a:rPr>
              <a:t>Lightweight Denoising </a:t>
            </a:r>
            <a:r>
              <a:rPr lang="en-US" altLang="zh-TW" sz="2400" b="1" kern="0" dirty="0">
                <a:latin typeface="Arial" panose="020B0604020202020204" pitchFamily="34" charset="0"/>
                <a:cs typeface="Arial" panose="020B0604020202020204" pitchFamily="34" charset="0"/>
              </a:rPr>
              <a:t>N</a:t>
            </a:r>
            <a:r>
              <a:rPr lang="zh-TW" altLang="zh-TW" sz="2400" b="1" kern="0" dirty="0">
                <a:latin typeface="Arial" panose="020B0604020202020204" pitchFamily="34" charset="0"/>
                <a:cs typeface="Arial" panose="020B0604020202020204" pitchFamily="34" charset="0"/>
              </a:rPr>
              <a:t>etwork</a:t>
            </a:r>
            <a:r>
              <a:rPr lang="en-US" altLang="zh-TW" sz="2400" b="1" kern="0" dirty="0">
                <a:latin typeface="Arial" panose="020B0604020202020204" pitchFamily="34" charset="0"/>
                <a:cs typeface="Arial" panose="020B0604020202020204" pitchFamily="34" charset="0"/>
              </a:rPr>
              <a:t> </a:t>
            </a:r>
            <a:r>
              <a:rPr lang="zh-TW" altLang="zh-TW" sz="2400" b="1" kern="0" dirty="0">
                <a:latin typeface="Arial" panose="020B0604020202020204" pitchFamily="34" charset="0"/>
                <a:cs typeface="Arial" panose="020B0604020202020204" pitchFamily="34" charset="0"/>
              </a:rPr>
              <a:t>(LD-Net)</a:t>
            </a:r>
            <a:r>
              <a:rPr lang="en-US" altLang="zh-CN" sz="2400" b="1" kern="0" dirty="0">
                <a:latin typeface="Arial" panose="020B0604020202020204" pitchFamily="34" charset="0"/>
                <a:cs typeface="Arial" panose="020B0604020202020204" pitchFamily="34" charset="0"/>
              </a:rPr>
              <a:t>  </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a:t>
            </a:r>
            <a:r>
              <a:rPr lang="en-US" altLang="zh-CN" sz="2000" kern="0" dirty="0" err="1">
                <a:latin typeface="Arial" panose="020B0604020202020204" pitchFamily="34" charset="0"/>
                <a:cs typeface="Arial" panose="020B0604020202020204" pitchFamily="34" charset="0"/>
              </a:rPr>
              <a:t>denoising</a:t>
            </a:r>
            <a:r>
              <a:rPr lang="en-US" altLang="zh-CN" sz="2000" kern="0" dirty="0">
                <a:latin typeface="Arial" panose="020B0604020202020204" pitchFamily="34" charset="0"/>
                <a:cs typeface="Arial" panose="020B0604020202020204" pitchFamily="34" charset="0"/>
              </a:rPr>
              <a:t> method in the </a:t>
            </a:r>
            <a:r>
              <a:rPr lang="en-US" altLang="zh-CN" sz="2000" kern="0" dirty="0" smtClean="0">
                <a:latin typeface="Arial" panose="020B0604020202020204" pitchFamily="34" charset="0"/>
                <a:cs typeface="Arial" panose="020B0604020202020204" pitchFamily="34" charset="0"/>
              </a:rPr>
              <a:t>RVIN </a:t>
            </a:r>
            <a:r>
              <a:rPr lang="en-US" altLang="zh-CN" sz="2000" kern="0" dirty="0">
                <a:latin typeface="Arial" panose="020B0604020202020204" pitchFamily="34" charset="0"/>
                <a:cs typeface="Arial" panose="020B0604020202020204" pitchFamily="34" charset="0"/>
              </a:rPr>
              <a:t>suppression stage</a:t>
            </a:r>
          </a:p>
        </p:txBody>
      </p:sp>
      <p:cxnSp>
        <p:nvCxnSpPr>
          <p:cNvPr id="20" name="Straight Arrow Connector 19"/>
          <p:cNvCxnSpPr>
            <a:stCxn id="13" idx="2"/>
          </p:cNvCxnSpPr>
          <p:nvPr/>
        </p:nvCxnSpPr>
        <p:spPr bwMode="auto">
          <a:xfrm>
            <a:off x="4572003" y="1949674"/>
            <a:ext cx="2142095" cy="828426"/>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5" name="文字方塊 14">
            <a:extLst>
              <a:ext uri="{FF2B5EF4-FFF2-40B4-BE49-F238E27FC236}">
                <a16:creationId xmlns="" xmlns:a16="http://schemas.microsoft.com/office/drawing/2014/main" id="{D702A8A3-CDDA-4EDB-9B0C-FE879C1CC757}"/>
              </a:ext>
            </a:extLst>
          </p:cNvPr>
          <p:cNvSpPr txBox="1"/>
          <p:nvPr/>
        </p:nvSpPr>
        <p:spPr>
          <a:xfrm>
            <a:off x="4751737" y="2194479"/>
            <a:ext cx="3943441" cy="583621"/>
          </a:xfrm>
          <a:prstGeom prst="rect">
            <a:avLst/>
          </a:prstGeom>
          <a:noFill/>
        </p:spPr>
        <p:txBody>
          <a:bodyPr wrap="square">
            <a:spAutoFit/>
          </a:bodyPr>
          <a:lstStyle/>
          <a:p>
            <a:pPr algn="r" fontAlgn="base">
              <a:lnSpc>
                <a:spcPct val="150000"/>
              </a:lnSpc>
              <a:spcAft>
                <a:spcPct val="0"/>
              </a:spcAft>
            </a:pPr>
            <a:r>
              <a:rPr kumimoji="1" lang="en-US" altLang="zh-TW" sz="2400" b="1" kern="0" dirty="0">
                <a:solidFill>
                  <a:srgbClr val="FFC000"/>
                </a:solidFill>
                <a:latin typeface="Arial" panose="020B0604020202020204" pitchFamily="34" charset="0"/>
                <a:ea typeface="微軟正黑體" pitchFamily="34" charset="-120"/>
                <a:cs typeface="Arial" panose="020B0604020202020204" pitchFamily="34" charset="0"/>
              </a:rPr>
              <a:t>Method 2</a:t>
            </a:r>
          </a:p>
        </p:txBody>
      </p:sp>
      <p:sp>
        <p:nvSpPr>
          <p:cNvPr id="16" name="標題 1"/>
          <p:cNvSpPr>
            <a:spLocks noGrp="1"/>
          </p:cNvSpPr>
          <p:nvPr>
            <p:ph type="title"/>
          </p:nvPr>
        </p:nvSpPr>
        <p:spPr>
          <a:xfrm>
            <a:off x="1" y="3"/>
            <a:ext cx="9144000" cy="720725"/>
          </a:xfrm>
        </p:spPr>
        <p:txBody>
          <a:bodyPr/>
          <a:lstStyle/>
          <a:p>
            <a:pPr algn="ctr"/>
            <a:r>
              <a:rPr lang="en-US" altLang="zh-TW" sz="3200" dirty="0" smtClean="0"/>
              <a:t>Proposed Method(13/23)</a:t>
            </a:r>
            <a:endParaRPr lang="zh-TW" altLang="en-US" sz="3200" dirty="0"/>
          </a:p>
        </p:txBody>
      </p:sp>
    </p:spTree>
    <p:extLst>
      <p:ext uri="{BB962C8B-B14F-4D97-AF65-F5344CB8AC3E}">
        <p14:creationId xmlns:p14="http://schemas.microsoft.com/office/powerpoint/2010/main" val="1891575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內容版面配置區 11"/>
          <p:cNvSpPr>
            <a:spLocks noGrp="1"/>
          </p:cNvSpPr>
          <p:nvPr>
            <p:ph idx="1"/>
          </p:nvPr>
        </p:nvSpPr>
        <p:spPr/>
        <p:txBody>
          <a:bodyPr/>
          <a:lstStyle/>
          <a:p>
            <a:r>
              <a:rPr lang="zh-TW" altLang="zh-TW" dirty="0" smtClean="0"/>
              <a:t>Lightweight </a:t>
            </a:r>
            <a:r>
              <a:rPr lang="zh-TW" altLang="zh-TW" dirty="0"/>
              <a:t>Denoising </a:t>
            </a:r>
            <a:r>
              <a:rPr lang="en-US" altLang="zh-TW" dirty="0"/>
              <a:t>N</a:t>
            </a:r>
            <a:r>
              <a:rPr lang="zh-TW" altLang="zh-TW" dirty="0"/>
              <a:t>etwork</a:t>
            </a:r>
            <a:r>
              <a:rPr lang="en-US" altLang="zh-TW" dirty="0" smtClean="0"/>
              <a:t>(</a:t>
            </a:r>
            <a:r>
              <a:rPr lang="en-US" altLang="zh-CN" dirty="0" smtClean="0"/>
              <a:t>LD-Net) architecture</a:t>
            </a:r>
          </a:p>
          <a:p>
            <a:pPr lvl="1"/>
            <a:r>
              <a:rPr lang="en-US" altLang="zh-CN" dirty="0"/>
              <a:t>Previous </a:t>
            </a:r>
            <a:r>
              <a:rPr lang="en-US" altLang="zh-CN" dirty="0" smtClean="0"/>
              <a:t>method</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r>
              <a:rPr lang="en-US" altLang="zh-CN" dirty="0" smtClean="0"/>
              <a:t>LD-Net method</a:t>
            </a:r>
            <a:endParaRPr lang="en-US" altLang="zh-CN" dirty="0">
              <a:latin typeface="Arial" panose="020B0604020202020204" pitchFamily="34" charset="0"/>
              <a:cs typeface="Arial" panose="020B0604020202020204" pitchFamily="34" charset="0"/>
            </a:endParaRPr>
          </a:p>
          <a:p>
            <a:pPr lvl="1"/>
            <a:endParaRPr lang="en-US" altLang="zh-CN" dirty="0" smtClean="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lvl="1"/>
            <a:endParaRPr lang="en-US" altLang="zh-CN" dirty="0" smtClean="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smtClean="0">
              <a:latin typeface="Arial" panose="020B0604020202020204" pitchFamily="34" charset="0"/>
              <a:cs typeface="Arial" panose="020B0604020202020204" pitchFamily="34" charset="0"/>
            </a:endParaRPr>
          </a:p>
          <a:p>
            <a:pPr marL="457197" lvl="1" indent="0">
              <a:buNone/>
            </a:pPr>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Method(14/23)</a:t>
            </a:r>
            <a:endParaRPr lang="zh-TW" altLang="en-US" sz="3200" dirty="0"/>
          </a:p>
        </p:txBody>
      </p:sp>
      <p:sp>
        <p:nvSpPr>
          <p:cNvPr id="7" name="矩形 6"/>
          <p:cNvSpPr/>
          <p:nvPr/>
        </p:nvSpPr>
        <p:spPr bwMode="auto">
          <a:xfrm>
            <a:off x="3109354"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1" dirty="0" smtClean="0">
                <a:latin typeface="Times New Roman" panose="02020603050405020304" pitchFamily="18" charset="0"/>
                <a:ea typeface="新細明體" charset="-120"/>
                <a:cs typeface="Times New Roman" panose="02020603050405020304" pitchFamily="18" charset="0"/>
              </a:rPr>
              <a:t>Conv + </a:t>
            </a:r>
            <a:r>
              <a:rPr kumimoji="1" lang="en-US" altLang="zh-TW" sz="1600" b="1" dirty="0" err="1" smtClean="0">
                <a:latin typeface="Times New Roman" panose="02020603050405020304" pitchFamily="18" charset="0"/>
                <a:ea typeface="新細明體" charset="-120"/>
                <a:cs typeface="Times New Roman" panose="02020603050405020304" pitchFamily="18" charset="0"/>
              </a:rPr>
              <a:t>ReLU</a:t>
            </a:r>
            <a:endParaRPr kumimoji="1" lang="zh-TW" altLang="en-US" sz="1600" b="1" dirty="0" smtClean="0">
              <a:latin typeface="Times New Roman" panose="02020603050405020304" pitchFamily="18" charset="0"/>
              <a:ea typeface="新細明體" charset="-120"/>
              <a:cs typeface="Times New Roman" panose="02020603050405020304" pitchFamily="18" charset="0"/>
            </a:endParaRPr>
          </a:p>
        </p:txBody>
      </p:sp>
      <p:sp>
        <p:nvSpPr>
          <p:cNvPr id="11" name="矩形 10"/>
          <p:cNvSpPr/>
          <p:nvPr/>
        </p:nvSpPr>
        <p:spPr bwMode="auto">
          <a:xfrm>
            <a:off x="3834370"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 + 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10" name="直線單箭頭接點 9"/>
          <p:cNvCxnSpPr>
            <a:endCxn id="7" idx="1"/>
          </p:cNvCxnSpPr>
          <p:nvPr/>
        </p:nvCxnSpPr>
        <p:spPr bwMode="auto">
          <a:xfrm>
            <a:off x="2888394" y="270645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直線單箭頭接點 13"/>
          <p:cNvCxnSpPr>
            <a:stCxn id="7" idx="3"/>
            <a:endCxn id="11" idx="1"/>
          </p:cNvCxnSpPr>
          <p:nvPr/>
        </p:nvCxnSpPr>
        <p:spPr bwMode="auto">
          <a:xfrm>
            <a:off x="3613410" y="270645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矩形 14"/>
          <p:cNvSpPr/>
          <p:nvPr/>
        </p:nvSpPr>
        <p:spPr bwMode="auto">
          <a:xfrm>
            <a:off x="4554450"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18" name="直線單箭頭接點 17"/>
          <p:cNvCxnSpPr>
            <a:stCxn id="11" idx="3"/>
            <a:endCxn id="15" idx="1"/>
          </p:cNvCxnSpPr>
          <p:nvPr/>
        </p:nvCxnSpPr>
        <p:spPr bwMode="auto">
          <a:xfrm>
            <a:off x="4338426" y="270645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直線單箭頭接點 22"/>
          <p:cNvCxnSpPr>
            <a:stCxn id="15" idx="3"/>
          </p:cNvCxnSpPr>
          <p:nvPr/>
        </p:nvCxnSpPr>
        <p:spPr bwMode="auto">
          <a:xfrm>
            <a:off x="5058506" y="2706452"/>
            <a:ext cx="216024" cy="24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線單箭頭接點 24"/>
          <p:cNvCxnSpPr/>
          <p:nvPr/>
        </p:nvCxnSpPr>
        <p:spPr bwMode="auto">
          <a:xfrm>
            <a:off x="5324818" y="2706452"/>
            <a:ext cx="664856" cy="0"/>
          </a:xfrm>
          <a:prstGeom prst="straightConnector1">
            <a:avLst/>
          </a:prstGeom>
          <a:solidFill>
            <a:schemeClr val="accent1"/>
          </a:solidFill>
          <a:ln w="9525" cap="flat" cmpd="sng" algn="ctr">
            <a:solidFill>
              <a:schemeClr val="tx1"/>
            </a:solidFill>
            <a:prstDash val="dash"/>
            <a:round/>
            <a:headEnd type="none" w="med" len="med"/>
            <a:tailEnd type="none"/>
          </a:ln>
          <a:effectLst/>
        </p:spPr>
      </p:cxnSp>
      <p:sp>
        <p:nvSpPr>
          <p:cNvPr id="27" name="矩形 26"/>
          <p:cNvSpPr/>
          <p:nvPr/>
        </p:nvSpPr>
        <p:spPr bwMode="auto">
          <a:xfrm>
            <a:off x="6243947"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28" name="直線單箭頭接點 27"/>
          <p:cNvCxnSpPr>
            <a:endCxn id="27" idx="1"/>
          </p:cNvCxnSpPr>
          <p:nvPr/>
        </p:nvCxnSpPr>
        <p:spPr bwMode="auto">
          <a:xfrm>
            <a:off x="6022987" y="270645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矩形 28"/>
          <p:cNvSpPr/>
          <p:nvPr/>
        </p:nvSpPr>
        <p:spPr bwMode="auto">
          <a:xfrm>
            <a:off x="6964027"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30" name="直線單箭頭接點 29"/>
          <p:cNvCxnSpPr>
            <a:stCxn id="27" idx="3"/>
            <a:endCxn id="29" idx="1"/>
          </p:cNvCxnSpPr>
          <p:nvPr/>
        </p:nvCxnSpPr>
        <p:spPr bwMode="auto">
          <a:xfrm>
            <a:off x="6748003" y="270645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直線單箭頭接點 30"/>
          <p:cNvCxnSpPr>
            <a:stCxn id="29" idx="3"/>
          </p:cNvCxnSpPr>
          <p:nvPr/>
        </p:nvCxnSpPr>
        <p:spPr bwMode="auto">
          <a:xfrm>
            <a:off x="7468083" y="2706452"/>
            <a:ext cx="216024" cy="24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7452320" y="2322983"/>
            <a:ext cx="1317989" cy="307777"/>
          </a:xfrm>
          <a:prstGeom prst="rect">
            <a:avLst/>
          </a:prstGeom>
        </p:spPr>
        <p:txBody>
          <a:bodyPr wrap="none">
            <a:spAutoFit/>
          </a:bodyPr>
          <a:lstStyle/>
          <a:p>
            <a:pPr algn="ctr" fontAlgn="base">
              <a:spcBef>
                <a:spcPct val="0"/>
              </a:spcBef>
              <a:spcAft>
                <a:spcPct val="0"/>
              </a:spcAft>
            </a:pPr>
            <a:r>
              <a:rPr kumimoji="1" lang="en-US" altLang="zh-TW" sz="1400" dirty="0">
                <a:latin typeface="Times New Roman" panose="02020603050405020304" pitchFamily="18" charset="0"/>
                <a:ea typeface="新細明體" charset="-120"/>
                <a:cs typeface="Times New Roman" panose="02020603050405020304" pitchFamily="18" charset="0"/>
              </a:rPr>
              <a:t>Restored</a:t>
            </a:r>
            <a:r>
              <a:rPr kumimoji="1" lang="zh-TW" altLang="en-US" sz="1400" dirty="0">
                <a:latin typeface="Times New Roman" panose="02020603050405020304" pitchFamily="18" charset="0"/>
                <a:ea typeface="新細明體" charset="-120"/>
                <a:cs typeface="Times New Roman" panose="02020603050405020304" pitchFamily="18" charset="0"/>
              </a:rPr>
              <a:t> </a:t>
            </a:r>
            <a:r>
              <a:rPr kumimoji="1" lang="en-US" altLang="zh-TW" sz="1400" dirty="0">
                <a:latin typeface="Times New Roman" panose="02020603050405020304" pitchFamily="18" charset="0"/>
                <a:ea typeface="新細明體" charset="-120"/>
                <a:cs typeface="Times New Roman" panose="02020603050405020304" pitchFamily="18" charset="0"/>
              </a:rPr>
              <a:t>Image</a:t>
            </a:r>
            <a:endParaRPr kumimoji="1" lang="zh-TW" altLang="en-US" sz="1400" dirty="0">
              <a:latin typeface="Times New Roman" panose="02020603050405020304" pitchFamily="18" charset="0"/>
              <a:ea typeface="新細明體" charset="-120"/>
              <a:cs typeface="Times New Roman" panose="02020603050405020304" pitchFamily="18" charset="0"/>
            </a:endParaRPr>
          </a:p>
        </p:txBody>
      </p:sp>
      <p:sp>
        <p:nvSpPr>
          <p:cNvPr id="63" name="矩形 62"/>
          <p:cNvSpPr/>
          <p:nvPr/>
        </p:nvSpPr>
        <p:spPr bwMode="auto">
          <a:xfrm>
            <a:off x="1654944"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 + 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65" name="直線單箭頭接點 64"/>
          <p:cNvCxnSpPr>
            <a:endCxn id="63" idx="1"/>
          </p:cNvCxnSpPr>
          <p:nvPr/>
        </p:nvCxnSpPr>
        <p:spPr bwMode="auto">
          <a:xfrm>
            <a:off x="1433984" y="270645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6" name="矩形 65"/>
          <p:cNvSpPr/>
          <p:nvPr/>
        </p:nvSpPr>
        <p:spPr bwMode="auto">
          <a:xfrm>
            <a:off x="2375024"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67" name="直線單箭頭接點 66"/>
          <p:cNvCxnSpPr>
            <a:stCxn id="63" idx="3"/>
            <a:endCxn id="66" idx="1"/>
          </p:cNvCxnSpPr>
          <p:nvPr/>
        </p:nvCxnSpPr>
        <p:spPr bwMode="auto">
          <a:xfrm>
            <a:off x="2159000" y="270645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8" name="矩形 67"/>
          <p:cNvSpPr/>
          <p:nvPr/>
        </p:nvSpPr>
        <p:spPr>
          <a:xfrm>
            <a:off x="567007" y="2322983"/>
            <a:ext cx="1098378" cy="307777"/>
          </a:xfrm>
          <a:prstGeom prst="rect">
            <a:avLst/>
          </a:prstGeom>
        </p:spPr>
        <p:txBody>
          <a:bodyPr wrap="none">
            <a:spAutoFit/>
          </a:bodyPr>
          <a:lstStyle/>
          <a:p>
            <a:pPr algn="ctr" fontAlgn="base">
              <a:spcBef>
                <a:spcPct val="0"/>
              </a:spcBef>
              <a:spcAft>
                <a:spcPct val="0"/>
              </a:spcAft>
            </a:pPr>
            <a:r>
              <a:rPr kumimoji="1" lang="en-US" altLang="zh-TW" sz="1400" dirty="0">
                <a:latin typeface="Times New Roman" panose="02020603050405020304" pitchFamily="18" charset="0"/>
                <a:ea typeface="新細明體" charset="-120"/>
                <a:cs typeface="Times New Roman" panose="02020603050405020304" pitchFamily="18" charset="0"/>
              </a:rPr>
              <a:t>Noise Image</a:t>
            </a:r>
            <a:endParaRPr kumimoji="1" lang="zh-TW" altLang="en-US" sz="1400" dirty="0">
              <a:latin typeface="Times New Roman" panose="02020603050405020304" pitchFamily="18" charset="0"/>
              <a:ea typeface="新細明體" charset="-120"/>
              <a:cs typeface="Times New Roman" panose="02020603050405020304" pitchFamily="18" charset="0"/>
            </a:endParaRPr>
          </a:p>
        </p:txBody>
      </p:sp>
      <p:sp>
        <p:nvSpPr>
          <p:cNvPr id="69" name="矩形 68"/>
          <p:cNvSpPr/>
          <p:nvPr/>
        </p:nvSpPr>
        <p:spPr bwMode="auto">
          <a:xfrm>
            <a:off x="3108027" y="4581128"/>
            <a:ext cx="504056" cy="1512168"/>
          </a:xfrm>
          <a:prstGeom prst="rect">
            <a:avLst/>
          </a:prstGeom>
          <a:solidFill>
            <a:srgbClr val="FFC000"/>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1" dirty="0" err="1" smtClean="0">
                <a:latin typeface="Times New Roman" panose="02020603050405020304" pitchFamily="18" charset="0"/>
                <a:ea typeface="新細明體" charset="-120"/>
                <a:cs typeface="Times New Roman" panose="02020603050405020304" pitchFamily="18" charset="0"/>
              </a:rPr>
              <a:t>Deconv</a:t>
            </a:r>
            <a:r>
              <a:rPr kumimoji="1" lang="en-US" altLang="zh-TW" sz="1600" b="1" dirty="0" smtClean="0">
                <a:latin typeface="Times New Roman" panose="02020603050405020304" pitchFamily="18" charset="0"/>
                <a:ea typeface="新細明體" charset="-120"/>
                <a:cs typeface="Times New Roman" panose="02020603050405020304" pitchFamily="18" charset="0"/>
              </a:rPr>
              <a:t> + </a:t>
            </a:r>
            <a:r>
              <a:rPr kumimoji="1" lang="en-US" altLang="zh-TW" sz="1600" b="1" dirty="0" err="1" smtClean="0">
                <a:latin typeface="Times New Roman" panose="02020603050405020304" pitchFamily="18" charset="0"/>
                <a:ea typeface="新細明體" charset="-120"/>
                <a:cs typeface="Times New Roman" panose="02020603050405020304" pitchFamily="18" charset="0"/>
              </a:rPr>
              <a:t>ReLU</a:t>
            </a:r>
            <a:endParaRPr kumimoji="1" lang="zh-TW" altLang="en-US" sz="1600" b="1" dirty="0" smtClean="0">
              <a:latin typeface="Times New Roman" panose="02020603050405020304" pitchFamily="18" charset="0"/>
              <a:ea typeface="新細明體" charset="-120"/>
              <a:cs typeface="Times New Roman" panose="02020603050405020304" pitchFamily="18" charset="0"/>
            </a:endParaRPr>
          </a:p>
        </p:txBody>
      </p:sp>
      <p:sp>
        <p:nvSpPr>
          <p:cNvPr id="70" name="矩形 69"/>
          <p:cNvSpPr/>
          <p:nvPr/>
        </p:nvSpPr>
        <p:spPr bwMode="auto">
          <a:xfrm>
            <a:off x="3833043" y="4581128"/>
            <a:ext cx="504056" cy="151216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 + 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71" name="直線單箭頭接點 70"/>
          <p:cNvCxnSpPr>
            <a:endCxn id="69" idx="1"/>
          </p:cNvCxnSpPr>
          <p:nvPr/>
        </p:nvCxnSpPr>
        <p:spPr bwMode="auto">
          <a:xfrm>
            <a:off x="2877753" y="5337212"/>
            <a:ext cx="230274" cy="0"/>
          </a:xfrm>
          <a:prstGeom prst="straightConnector1">
            <a:avLst/>
          </a:prstGeom>
          <a:solidFill>
            <a:schemeClr val="accent1"/>
          </a:solidFill>
          <a:ln w="9525" cap="flat" cmpd="sng" algn="ctr">
            <a:solidFill>
              <a:srgbClr val="FFC000"/>
            </a:solidFill>
            <a:prstDash val="solid"/>
            <a:round/>
            <a:headEnd type="none" w="med" len="med"/>
            <a:tailEnd type="triangle"/>
          </a:ln>
          <a:effectLst/>
        </p:spPr>
      </p:cxnSp>
      <p:cxnSp>
        <p:nvCxnSpPr>
          <p:cNvPr id="72" name="直線單箭頭接點 71"/>
          <p:cNvCxnSpPr>
            <a:stCxn id="69" idx="3"/>
            <a:endCxn id="70" idx="1"/>
          </p:cNvCxnSpPr>
          <p:nvPr/>
        </p:nvCxnSpPr>
        <p:spPr bwMode="auto">
          <a:xfrm>
            <a:off x="3612083" y="533721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矩形 72"/>
          <p:cNvSpPr/>
          <p:nvPr/>
        </p:nvSpPr>
        <p:spPr bwMode="auto">
          <a:xfrm>
            <a:off x="4553123" y="4581128"/>
            <a:ext cx="504056" cy="151216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74" name="直線單箭頭接點 73"/>
          <p:cNvCxnSpPr>
            <a:stCxn id="70" idx="3"/>
            <a:endCxn id="73" idx="1"/>
          </p:cNvCxnSpPr>
          <p:nvPr/>
        </p:nvCxnSpPr>
        <p:spPr bwMode="auto">
          <a:xfrm>
            <a:off x="4337099" y="533721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5" name="直線單箭頭接點 74"/>
          <p:cNvCxnSpPr>
            <a:stCxn id="73" idx="3"/>
          </p:cNvCxnSpPr>
          <p:nvPr/>
        </p:nvCxnSpPr>
        <p:spPr bwMode="auto">
          <a:xfrm>
            <a:off x="5057179" y="5337212"/>
            <a:ext cx="2064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6" name="直線單箭頭接點 75"/>
          <p:cNvCxnSpPr/>
          <p:nvPr/>
        </p:nvCxnSpPr>
        <p:spPr bwMode="auto">
          <a:xfrm>
            <a:off x="5323491" y="5341848"/>
            <a:ext cx="664856" cy="0"/>
          </a:xfrm>
          <a:prstGeom prst="straightConnector1">
            <a:avLst/>
          </a:prstGeom>
          <a:solidFill>
            <a:schemeClr val="accent1"/>
          </a:solidFill>
          <a:ln w="9525" cap="flat" cmpd="sng" algn="ctr">
            <a:solidFill>
              <a:schemeClr val="tx1"/>
            </a:solidFill>
            <a:prstDash val="dash"/>
            <a:round/>
            <a:headEnd type="none" w="med" len="med"/>
            <a:tailEnd type="none"/>
          </a:ln>
          <a:effectLst/>
        </p:spPr>
      </p:cxnSp>
      <p:sp>
        <p:nvSpPr>
          <p:cNvPr id="77" name="矩形 76"/>
          <p:cNvSpPr/>
          <p:nvPr/>
        </p:nvSpPr>
        <p:spPr bwMode="auto">
          <a:xfrm>
            <a:off x="6242620" y="4581128"/>
            <a:ext cx="504056" cy="151216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78" name="直線單箭頭接點 77"/>
          <p:cNvCxnSpPr>
            <a:endCxn id="77" idx="1"/>
          </p:cNvCxnSpPr>
          <p:nvPr/>
        </p:nvCxnSpPr>
        <p:spPr bwMode="auto">
          <a:xfrm>
            <a:off x="5988347" y="5337212"/>
            <a:ext cx="25427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9" name="矩形 78"/>
          <p:cNvSpPr/>
          <p:nvPr/>
        </p:nvSpPr>
        <p:spPr bwMode="auto">
          <a:xfrm>
            <a:off x="6962700" y="4581128"/>
            <a:ext cx="504056" cy="151216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80" name="直線單箭頭接點 79"/>
          <p:cNvCxnSpPr>
            <a:stCxn id="77" idx="3"/>
            <a:endCxn id="79" idx="1"/>
          </p:cNvCxnSpPr>
          <p:nvPr/>
        </p:nvCxnSpPr>
        <p:spPr bwMode="auto">
          <a:xfrm>
            <a:off x="6746676" y="533721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1" name="直線單箭頭接點 80"/>
          <p:cNvCxnSpPr>
            <a:stCxn id="79" idx="3"/>
          </p:cNvCxnSpPr>
          <p:nvPr/>
        </p:nvCxnSpPr>
        <p:spPr bwMode="auto">
          <a:xfrm>
            <a:off x="7466756" y="5337212"/>
            <a:ext cx="21735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3" name="矩形 82"/>
          <p:cNvSpPr/>
          <p:nvPr/>
        </p:nvSpPr>
        <p:spPr bwMode="auto">
          <a:xfrm>
            <a:off x="1653617" y="4581128"/>
            <a:ext cx="504056" cy="1512168"/>
          </a:xfrm>
          <a:prstGeom prst="rect">
            <a:avLst/>
          </a:prstGeom>
          <a:solidFill>
            <a:srgbClr val="FFC000"/>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dirty="0" err="1" smtClean="0">
                <a:latin typeface="Times New Roman" panose="02020603050405020304" pitchFamily="18" charset="0"/>
                <a:ea typeface="新細明體" charset="-120"/>
                <a:cs typeface="Times New Roman" panose="02020603050405020304" pitchFamily="18" charset="0"/>
              </a:rPr>
              <a:t>Deconv</a:t>
            </a:r>
            <a:r>
              <a:rPr kumimoji="1" lang="en-US" altLang="zh-TW" sz="1600" b="1" dirty="0" smtClean="0">
                <a:latin typeface="Times New Roman" panose="02020603050405020304" pitchFamily="18" charset="0"/>
                <a:ea typeface="新細明體" charset="-120"/>
                <a:cs typeface="Times New Roman" panose="02020603050405020304" pitchFamily="18" charset="0"/>
              </a:rPr>
              <a:t> </a:t>
            </a:r>
            <a:r>
              <a:rPr kumimoji="1" lang="en-US" altLang="zh-TW" sz="1600" b="1" dirty="0">
                <a:latin typeface="Times New Roman" panose="02020603050405020304" pitchFamily="18" charset="0"/>
                <a:ea typeface="新細明體" charset="-120"/>
                <a:cs typeface="Times New Roman" panose="02020603050405020304" pitchFamily="18" charset="0"/>
              </a:rPr>
              <a:t>+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84" name="直線單箭頭接點 83"/>
          <p:cNvCxnSpPr>
            <a:endCxn id="83" idx="1"/>
          </p:cNvCxnSpPr>
          <p:nvPr/>
        </p:nvCxnSpPr>
        <p:spPr bwMode="auto">
          <a:xfrm flipV="1">
            <a:off x="1432970" y="5337212"/>
            <a:ext cx="220647" cy="46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直線單箭頭接點 85"/>
          <p:cNvCxnSpPr>
            <a:stCxn id="83" idx="3"/>
          </p:cNvCxnSpPr>
          <p:nvPr/>
        </p:nvCxnSpPr>
        <p:spPr bwMode="auto">
          <a:xfrm>
            <a:off x="2157673" y="5337212"/>
            <a:ext cx="216024" cy="0"/>
          </a:xfrm>
          <a:prstGeom prst="straightConnector1">
            <a:avLst/>
          </a:prstGeom>
          <a:solidFill>
            <a:schemeClr val="accent1"/>
          </a:solidFill>
          <a:ln w="9525" cap="flat" cmpd="sng" algn="ctr">
            <a:solidFill>
              <a:srgbClr val="FFC000"/>
            </a:solidFill>
            <a:prstDash val="solid"/>
            <a:round/>
            <a:headEnd type="none" w="med" len="med"/>
            <a:tailEnd type="triangle"/>
          </a:ln>
          <a:effectLst/>
        </p:spPr>
      </p:cxnSp>
      <p:cxnSp>
        <p:nvCxnSpPr>
          <p:cNvPr id="92" name="直線單箭頭接點 91"/>
          <p:cNvCxnSpPr/>
          <p:nvPr/>
        </p:nvCxnSpPr>
        <p:spPr bwMode="auto">
          <a:xfrm>
            <a:off x="2444400" y="5332824"/>
            <a:ext cx="324000" cy="0"/>
          </a:xfrm>
          <a:prstGeom prst="straightConnector1">
            <a:avLst/>
          </a:prstGeom>
          <a:solidFill>
            <a:schemeClr val="accent1"/>
          </a:solidFill>
          <a:ln w="9525" cap="flat" cmpd="sng" algn="ctr">
            <a:solidFill>
              <a:srgbClr val="FFC000"/>
            </a:solidFill>
            <a:prstDash val="dash"/>
            <a:round/>
            <a:headEnd type="none" w="med" len="med"/>
            <a:tailEnd type="none"/>
          </a:ln>
          <a:effectLst/>
        </p:spPr>
      </p:cxnSp>
      <p:sp>
        <p:nvSpPr>
          <p:cNvPr id="113" name="矩形 112"/>
          <p:cNvSpPr/>
          <p:nvPr/>
        </p:nvSpPr>
        <p:spPr>
          <a:xfrm>
            <a:off x="7424865" y="4993431"/>
            <a:ext cx="1317989" cy="307777"/>
          </a:xfrm>
          <a:prstGeom prst="rect">
            <a:avLst/>
          </a:prstGeom>
        </p:spPr>
        <p:txBody>
          <a:bodyPr wrap="none">
            <a:spAutoFit/>
          </a:bodyPr>
          <a:lstStyle/>
          <a:p>
            <a:pPr algn="ctr" fontAlgn="base">
              <a:spcBef>
                <a:spcPct val="0"/>
              </a:spcBef>
              <a:spcAft>
                <a:spcPct val="0"/>
              </a:spcAft>
            </a:pPr>
            <a:r>
              <a:rPr kumimoji="1" lang="en-US" altLang="zh-TW" sz="1400" dirty="0">
                <a:latin typeface="Times New Roman" panose="02020603050405020304" pitchFamily="18" charset="0"/>
                <a:ea typeface="新細明體" charset="-120"/>
                <a:cs typeface="Times New Roman" panose="02020603050405020304" pitchFamily="18" charset="0"/>
              </a:rPr>
              <a:t>Restored</a:t>
            </a:r>
            <a:r>
              <a:rPr kumimoji="1" lang="zh-TW" altLang="en-US" sz="1400" dirty="0">
                <a:latin typeface="Times New Roman" panose="02020603050405020304" pitchFamily="18" charset="0"/>
                <a:ea typeface="新細明體" charset="-120"/>
                <a:cs typeface="Times New Roman" panose="02020603050405020304" pitchFamily="18" charset="0"/>
              </a:rPr>
              <a:t> </a:t>
            </a:r>
            <a:r>
              <a:rPr kumimoji="1" lang="en-US" altLang="zh-TW" sz="1400" dirty="0">
                <a:latin typeface="Times New Roman" panose="02020603050405020304" pitchFamily="18" charset="0"/>
                <a:ea typeface="新細明體" charset="-120"/>
                <a:cs typeface="Times New Roman" panose="02020603050405020304" pitchFamily="18" charset="0"/>
              </a:rPr>
              <a:t>Image</a:t>
            </a:r>
            <a:endParaRPr kumimoji="1" lang="zh-TW" altLang="en-US" sz="1400" dirty="0">
              <a:latin typeface="Times New Roman" panose="02020603050405020304" pitchFamily="18" charset="0"/>
              <a:ea typeface="新細明體" charset="-120"/>
              <a:cs typeface="Times New Roman" panose="02020603050405020304" pitchFamily="18" charset="0"/>
            </a:endParaRPr>
          </a:p>
        </p:txBody>
      </p:sp>
      <p:sp>
        <p:nvSpPr>
          <p:cNvPr id="114" name="矩形 113"/>
          <p:cNvSpPr/>
          <p:nvPr/>
        </p:nvSpPr>
        <p:spPr>
          <a:xfrm>
            <a:off x="539552" y="4993431"/>
            <a:ext cx="1098378" cy="307777"/>
          </a:xfrm>
          <a:prstGeom prst="rect">
            <a:avLst/>
          </a:prstGeom>
        </p:spPr>
        <p:txBody>
          <a:bodyPr wrap="none">
            <a:spAutoFit/>
          </a:bodyPr>
          <a:lstStyle/>
          <a:p>
            <a:pPr algn="ctr" fontAlgn="base">
              <a:spcBef>
                <a:spcPct val="0"/>
              </a:spcBef>
              <a:spcAft>
                <a:spcPct val="0"/>
              </a:spcAft>
            </a:pPr>
            <a:r>
              <a:rPr kumimoji="1" lang="en-US" altLang="zh-TW" sz="1400" dirty="0">
                <a:latin typeface="Times New Roman" panose="02020603050405020304" pitchFamily="18" charset="0"/>
                <a:ea typeface="新細明體" charset="-120"/>
                <a:cs typeface="Times New Roman" panose="02020603050405020304" pitchFamily="18" charset="0"/>
              </a:rPr>
              <a:t>Noise Image</a:t>
            </a:r>
            <a:endParaRPr kumimoji="1" lang="zh-TW" altLang="en-US" sz="1400" dirty="0">
              <a:latin typeface="Times New Roman" panose="02020603050405020304" pitchFamily="18" charset="0"/>
              <a:ea typeface="新細明體" charset="-120"/>
              <a:cs typeface="Times New Roman" panose="02020603050405020304" pitchFamily="18" charset="0"/>
            </a:endParaRPr>
          </a:p>
        </p:txBody>
      </p:sp>
    </p:spTree>
    <p:extLst>
      <p:ext uri="{BB962C8B-B14F-4D97-AF65-F5344CB8AC3E}">
        <p14:creationId xmlns:p14="http://schemas.microsoft.com/office/powerpoint/2010/main" val="1539612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內容版面配置區 11"/>
              <p:cNvSpPr>
                <a:spLocks noGrp="1"/>
              </p:cNvSpPr>
              <p:nvPr>
                <p:ph idx="1"/>
              </p:nvPr>
            </p:nvSpPr>
            <p:spPr/>
            <p:txBody>
              <a:bodyPr/>
              <a:lstStyle/>
              <a:p>
                <a:r>
                  <a:rPr lang="zh-TW" altLang="zh-TW" dirty="0" smtClean="0"/>
                  <a:t>Lightweight </a:t>
                </a:r>
                <a:r>
                  <a:rPr lang="zh-TW" altLang="zh-TW" dirty="0"/>
                  <a:t>Denoising </a:t>
                </a:r>
                <a:r>
                  <a:rPr lang="en-US" altLang="zh-TW" dirty="0"/>
                  <a:t>N</a:t>
                </a:r>
                <a:r>
                  <a:rPr lang="zh-TW" altLang="zh-TW" dirty="0"/>
                  <a:t>etwork</a:t>
                </a:r>
                <a:r>
                  <a:rPr lang="en-US" altLang="zh-TW" dirty="0" smtClean="0"/>
                  <a:t>(</a:t>
                </a:r>
                <a:r>
                  <a:rPr lang="en-US" altLang="zh-CN" dirty="0" smtClean="0"/>
                  <a:t>LD-Net) architecture</a:t>
                </a:r>
              </a:p>
              <a:p>
                <a:pPr lvl="1"/>
                <a:r>
                  <a:rPr lang="en-US" altLang="zh-CN" dirty="0" smtClean="0">
                    <a:solidFill>
                      <a:srgbClr val="FFC000"/>
                    </a:solidFill>
                  </a:rPr>
                  <a:t>Feature augmentation</a:t>
                </a:r>
                <a:r>
                  <a:rPr lang="en-US" altLang="zh-CN" dirty="0">
                    <a:solidFill>
                      <a:srgbClr val="FFC000"/>
                    </a:solidFill>
                  </a:rPr>
                  <a:t>(FA</a:t>
                </a:r>
                <a:r>
                  <a:rPr lang="en-US" altLang="zh-CN" dirty="0" smtClean="0">
                    <a:solidFill>
                      <a:srgbClr val="FFC000"/>
                    </a:solidFill>
                  </a:rPr>
                  <a:t>) stage</a:t>
                </a:r>
              </a:p>
              <a:p>
                <a:pPr lvl="1"/>
                <a:r>
                  <a:rPr lang="en-US" altLang="zh-CN" dirty="0">
                    <a:solidFill>
                      <a:srgbClr val="00B050"/>
                    </a:solidFill>
                  </a:rPr>
                  <a:t>F</a:t>
                </a:r>
                <a:r>
                  <a:rPr lang="en-US" altLang="zh-CN" dirty="0" smtClean="0">
                    <a:solidFill>
                      <a:srgbClr val="00B050"/>
                    </a:solidFill>
                  </a:rPr>
                  <a:t>eature refinement(FR) stage</a:t>
                </a:r>
              </a:p>
              <a:p>
                <a:pPr lvl="1"/>
                <a:endParaRPr lang="en-US" altLang="zh-CN" dirty="0">
                  <a:latin typeface="Arial" panose="020B0604020202020204" pitchFamily="34" charset="0"/>
                  <a:cs typeface="Arial" panose="020B0604020202020204" pitchFamily="34" charset="0"/>
                </a:endParaRPr>
              </a:p>
              <a:p>
                <a:pPr lvl="1"/>
                <a:endParaRPr lang="en-US" altLang="zh-CN" dirty="0" smtClean="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lvl="1"/>
                <a:endParaRPr lang="en-US" altLang="zh-CN" dirty="0" smtClean="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smtClean="0">
                  <a:latin typeface="Arial" panose="020B0604020202020204" pitchFamily="34" charset="0"/>
                  <a:cs typeface="Arial" panose="020B0604020202020204" pitchFamily="34" charset="0"/>
                </a:endParaRPr>
              </a:p>
              <a:p>
                <a:pPr lvl="2"/>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i="1">
                            <a:latin typeface="Cambria Math" panose="02040503050406030204" pitchFamily="18" charset="0"/>
                          </a:rPr>
                          <m:t>𝐹𝐴</m:t>
                        </m:r>
                      </m:sub>
                    </m:sSub>
                  </m:oMath>
                </a14:m>
                <a:r>
                  <a:rPr lang="en-US" altLang="zh-TW" dirty="0"/>
                  <a:t> </a:t>
                </a:r>
                <a:r>
                  <a:rPr lang="en-US" altLang="zh-TW" dirty="0" smtClean="0"/>
                  <a:t>is </a:t>
                </a:r>
                <a:r>
                  <a:rPr lang="en-US" altLang="zh-CN" dirty="0" smtClean="0"/>
                  <a:t>the </a:t>
                </a:r>
                <a:r>
                  <a:rPr lang="en-US" altLang="zh-CN" dirty="0"/>
                  <a:t>output feature maps of the </a:t>
                </a:r>
                <a:r>
                  <a:rPr lang="en-US" altLang="zh-CN" dirty="0" smtClean="0"/>
                  <a:t>feature </a:t>
                </a:r>
                <a:r>
                  <a:rPr lang="en-US" altLang="zh-CN" dirty="0"/>
                  <a:t>augmentation </a:t>
                </a:r>
                <a:r>
                  <a:rPr lang="en-US" altLang="zh-CN" dirty="0" smtClean="0"/>
                  <a:t>stage.</a:t>
                </a:r>
                <a:endParaRPr lang="en-US" altLang="zh-CN" dirty="0"/>
              </a:p>
              <a:p>
                <a:pPr marL="457197" lvl="1" indent="0">
                  <a:buNone/>
                </a:pPr>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a:latin typeface="Arial" panose="020B0604020202020204" pitchFamily="34" charset="0"/>
                  <a:cs typeface="Arial" panose="020B0604020202020204" pitchFamily="34" charset="0"/>
                </a:endParaRPr>
              </a:p>
            </p:txBody>
          </p:sp>
        </mc:Choice>
        <mc:Fallback xmlns="">
          <p:sp>
            <p:nvSpPr>
              <p:cNvPr id="25603" name="內容版面配置區 11"/>
              <p:cNvSpPr>
                <a:spLocks noGrp="1" noRot="1" noChangeAspect="1" noMove="1" noResize="1" noEditPoints="1" noAdjustHandles="1" noChangeArrowheads="1" noChangeShapeType="1" noTextEdit="1"/>
              </p:cNvSpPr>
              <p:nvPr>
                <p:ph idx="1"/>
              </p:nvPr>
            </p:nvSpPr>
            <p:spPr>
              <a:blipFill rotWithShape="0">
                <a:blip r:embed="rId3"/>
                <a:stretch>
                  <a:fillRect l="-551" t="-1261"/>
                </a:stretch>
              </a:blipFill>
            </p:spPr>
            <p:txBody>
              <a:bodyPr/>
              <a:lstStyle/>
              <a:p>
                <a:r>
                  <a:rPr lang="zh-TW" altLang="en-US">
                    <a:noFill/>
                  </a:rPr>
                  <a:t> </a:t>
                </a:r>
              </a:p>
            </p:txBody>
          </p:sp>
        </mc:Fallback>
      </mc:AlternateContent>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p:cNvPicPr>
            <a:picLocks noChangeAspect="1"/>
          </p:cNvPicPr>
          <p:nvPr/>
        </p:nvPicPr>
        <p:blipFill rotWithShape="1">
          <a:blip r:embed="rId4"/>
          <a:srcRect b="15202"/>
          <a:stretch/>
        </p:blipFill>
        <p:spPr>
          <a:xfrm>
            <a:off x="107504" y="2996952"/>
            <a:ext cx="8820376" cy="1368152"/>
          </a:xfrm>
          <a:prstGeom prst="rect">
            <a:avLst/>
          </a:prstGeom>
        </p:spPr>
      </p:pic>
      <p:sp>
        <p:nvSpPr>
          <p:cNvPr id="8"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Method(15/23)</a:t>
            </a:r>
            <a:endParaRPr lang="zh-TW" altLang="en-US" sz="3200" dirty="0"/>
          </a:p>
        </p:txBody>
      </p:sp>
      <p:sp>
        <p:nvSpPr>
          <p:cNvPr id="5" name="矩形 4"/>
          <p:cNvSpPr/>
          <p:nvPr/>
        </p:nvSpPr>
        <p:spPr>
          <a:xfrm>
            <a:off x="0" y="4336400"/>
            <a:ext cx="9144000" cy="369332"/>
          </a:xfrm>
          <a:prstGeom prst="rect">
            <a:avLst/>
          </a:prstGeom>
        </p:spPr>
        <p:txBody>
          <a:bodyPr wrap="square">
            <a:spAutoFit/>
          </a:bodyPr>
          <a:lstStyle/>
          <a:p>
            <a:pPr marL="457197" lvl="1" indent="0" algn="ctr">
              <a:buNone/>
            </a:pPr>
            <a:r>
              <a:rPr lang="en-US" altLang="zh-CN" dirty="0">
                <a:latin typeface="Times New Roman" panose="02020603050405020304" pitchFamily="18" charset="0"/>
                <a:cs typeface="Times New Roman" panose="02020603050405020304" pitchFamily="18" charset="0"/>
              </a:rPr>
              <a:t>The diagram of the proposed LD-Net</a:t>
            </a:r>
          </a:p>
        </p:txBody>
      </p:sp>
      <p:sp>
        <p:nvSpPr>
          <p:cNvPr id="9" name="圓角矩形 8"/>
          <p:cNvSpPr/>
          <p:nvPr/>
        </p:nvSpPr>
        <p:spPr bwMode="auto">
          <a:xfrm>
            <a:off x="1872144" y="3356992"/>
            <a:ext cx="2016224" cy="504056"/>
          </a:xfrm>
          <a:prstGeom prst="roundRect">
            <a:avLst/>
          </a:prstGeom>
          <a:noFill/>
          <a:ln w="38100">
            <a:solidFill>
              <a:srgbClr val="FFC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
        <p:nvSpPr>
          <p:cNvPr id="12" name="圓角矩形 11"/>
          <p:cNvSpPr/>
          <p:nvPr/>
        </p:nvSpPr>
        <p:spPr bwMode="auto">
          <a:xfrm>
            <a:off x="5076056" y="3368288"/>
            <a:ext cx="2016224" cy="504056"/>
          </a:xfrm>
          <a:prstGeom prst="roundRect">
            <a:avLst/>
          </a:prstGeom>
          <a:noFill/>
          <a:ln w="38100">
            <a:solidFill>
              <a:srgbClr val="00B05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Tree>
    <p:extLst>
      <p:ext uri="{BB962C8B-B14F-4D97-AF65-F5344CB8AC3E}">
        <p14:creationId xmlns:p14="http://schemas.microsoft.com/office/powerpoint/2010/main" val="15758066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a:xfrm>
            <a:off x="190681" y="905397"/>
            <a:ext cx="8856662" cy="5318125"/>
          </a:xfrm>
        </p:spPr>
        <p:txBody>
          <a:bodyPr/>
          <a:lstStyle/>
          <a:p>
            <a:r>
              <a:rPr lang="en-US" altLang="zh-CN" dirty="0"/>
              <a:t>Feature augmentation(FA) </a:t>
            </a:r>
            <a:r>
              <a:rPr lang="en-US" altLang="zh-CN" dirty="0" smtClean="0"/>
              <a:t>stage</a:t>
            </a:r>
          </a:p>
          <a:p>
            <a:pPr lvl="1"/>
            <a:r>
              <a:rPr lang="en-US" altLang="zh-CN" dirty="0"/>
              <a:t>To effectively extract and learn features for noise removal, the </a:t>
            </a:r>
            <a:r>
              <a:rPr lang="en-US" altLang="zh-CN" dirty="0">
                <a:solidFill>
                  <a:srgbClr val="FF0000"/>
                </a:solidFill>
              </a:rPr>
              <a:t>spatial sizes</a:t>
            </a:r>
            <a:r>
              <a:rPr lang="en-US" altLang="zh-CN" dirty="0"/>
              <a:t> and </a:t>
            </a:r>
            <a:r>
              <a:rPr lang="en-US" altLang="zh-CN" dirty="0">
                <a:solidFill>
                  <a:srgbClr val="FF0000"/>
                </a:solidFill>
              </a:rPr>
              <a:t>dimensions</a:t>
            </a:r>
            <a:r>
              <a:rPr lang="en-US" altLang="zh-CN" dirty="0"/>
              <a:t> of the input image are first enlarged by the deconvolution </a:t>
            </a:r>
            <a:r>
              <a:rPr lang="en-US" altLang="zh-CN" dirty="0" smtClean="0"/>
              <a:t>layers.</a:t>
            </a:r>
          </a:p>
          <a:p>
            <a:pPr lvl="1"/>
            <a:endParaRPr lang="en-US" altLang="zh-CN" dirty="0" smtClean="0"/>
          </a:p>
          <a:p>
            <a:pPr marL="0" indent="0">
              <a:buNone/>
            </a:pPr>
            <a:endParaRPr lang="zh-TW" altLang="en-US" dirty="0"/>
          </a:p>
        </p:txBody>
      </p:sp>
      <p:sp>
        <p:nvSpPr>
          <p:cNvPr id="7"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Method(16/23)</a:t>
            </a:r>
            <a:endParaRPr lang="zh-TW" altLang="en-US" sz="3200" dirty="0"/>
          </a:p>
        </p:txBody>
      </p:sp>
      <p:sp>
        <p:nvSpPr>
          <p:cNvPr id="10" name="矩形 9"/>
          <p:cNvSpPr/>
          <p:nvPr/>
        </p:nvSpPr>
        <p:spPr>
          <a:xfrm>
            <a:off x="0" y="2996952"/>
            <a:ext cx="9144000" cy="461665"/>
          </a:xfrm>
          <a:prstGeom prst="rect">
            <a:avLst/>
          </a:prstGeom>
        </p:spPr>
        <p:txBody>
          <a:bodyPr wrap="square">
            <a:spAutoFit/>
          </a:bodyPr>
          <a:lstStyle/>
          <a:p>
            <a:pPr marL="457197" lvl="1" indent="0" algn="ctr">
              <a:buNone/>
            </a:pPr>
            <a:r>
              <a:rPr lang="en-US" altLang="zh-CN" sz="2400" dirty="0" smtClean="0">
                <a:latin typeface="Times New Roman" panose="02020603050405020304" pitchFamily="18" charset="0"/>
                <a:cs typeface="Times New Roman" panose="02020603050405020304" pitchFamily="18" charset="0"/>
              </a:rPr>
              <a:t>Table 3.1: Setting of the proposed image augmentation module</a:t>
            </a:r>
            <a:endParaRPr lang="en-US" altLang="zh-CN" sz="2400" dirty="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3"/>
          <a:stretch>
            <a:fillRect/>
          </a:stretch>
        </p:blipFill>
        <p:spPr>
          <a:xfrm>
            <a:off x="971600" y="3433222"/>
            <a:ext cx="7704856" cy="2407205"/>
          </a:xfrm>
          <a:prstGeom prst="rect">
            <a:avLst/>
          </a:prstGeom>
        </p:spPr>
      </p:pic>
    </p:spTree>
    <p:extLst>
      <p:ext uri="{BB962C8B-B14F-4D97-AF65-F5344CB8AC3E}">
        <p14:creationId xmlns:p14="http://schemas.microsoft.com/office/powerpoint/2010/main" val="32697896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內容版面配置區 2"/>
          <p:cNvSpPr>
            <a:spLocks noGrp="1"/>
          </p:cNvSpPr>
          <p:nvPr>
            <p:ph idx="1"/>
          </p:nvPr>
        </p:nvSpPr>
        <p:spPr>
          <a:xfrm>
            <a:off x="190681" y="905397"/>
            <a:ext cx="8856662" cy="5318125"/>
          </a:xfrm>
        </p:spPr>
        <p:txBody>
          <a:bodyPr/>
          <a:lstStyle/>
          <a:p>
            <a:r>
              <a:rPr lang="en-US" altLang="zh-CN" dirty="0"/>
              <a:t>Feature augmentation(FA) </a:t>
            </a:r>
            <a:r>
              <a:rPr lang="en-US" altLang="zh-CN" dirty="0" smtClean="0"/>
              <a:t>stage</a:t>
            </a:r>
          </a:p>
          <a:p>
            <a:pPr lvl="1"/>
            <a:r>
              <a:rPr lang="en-US" altLang="zh-CN" dirty="0"/>
              <a:t>T</a:t>
            </a:r>
            <a:r>
              <a:rPr lang="en-US" altLang="zh-CN" dirty="0" smtClean="0"/>
              <a:t>he </a:t>
            </a:r>
            <a:r>
              <a:rPr lang="en-US" altLang="zh-CN" dirty="0"/>
              <a:t>purpose of increasing the dimension.</a:t>
            </a:r>
            <a:endParaRPr lang="en-US" altLang="zh-CN"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9" name="立方體 128">
            <a:extLst>
              <a:ext uri="{FF2B5EF4-FFF2-40B4-BE49-F238E27FC236}">
                <a16:creationId xmlns="" xmlns:a16="http://schemas.microsoft.com/office/drawing/2014/main" id="{1C3B7563-44C9-4FB0-B94A-1D0A30A7117B}"/>
              </a:ext>
            </a:extLst>
          </p:cNvPr>
          <p:cNvSpPr/>
          <p:nvPr/>
        </p:nvSpPr>
        <p:spPr>
          <a:xfrm rot="16200000">
            <a:off x="1547664" y="2879881"/>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30" name="向右箭號 32">
            <a:extLst>
              <a:ext uri="{FF2B5EF4-FFF2-40B4-BE49-F238E27FC236}">
                <a16:creationId xmlns="" xmlns:a16="http://schemas.microsoft.com/office/drawing/2014/main"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32" name="橢圓 131">
            <a:extLst>
              <a:ext uri="{FF2B5EF4-FFF2-40B4-BE49-F238E27FC236}">
                <a16:creationId xmlns="" xmlns:a16="http://schemas.microsoft.com/office/drawing/2014/main" id="{9564BB1A-C399-4CEF-AC02-CF6266DB468D}"/>
              </a:ext>
            </a:extLst>
          </p:cNvPr>
          <p:cNvSpPr/>
          <p:nvPr/>
        </p:nvSpPr>
        <p:spPr>
          <a:xfrm>
            <a:off x="3433364" y="3182943"/>
            <a:ext cx="216024" cy="216024"/>
          </a:xfrm>
          <a:prstGeom prst="ellipse">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33" name="立方體 132">
            <a:extLst>
              <a:ext uri="{FF2B5EF4-FFF2-40B4-BE49-F238E27FC236}">
                <a16:creationId xmlns="" xmlns:a16="http://schemas.microsoft.com/office/drawing/2014/main" id="{BDD16BA3-3A99-4707-8007-86D795B4DC15}"/>
              </a:ext>
            </a:extLst>
          </p:cNvPr>
          <p:cNvSpPr/>
          <p:nvPr/>
        </p:nvSpPr>
        <p:spPr>
          <a:xfrm rot="16200000">
            <a:off x="1532926" y="2890828"/>
            <a:ext cx="254724" cy="220185"/>
          </a:xfrm>
          <a:prstGeom prst="cube">
            <a:avLst>
              <a:gd name="adj" fmla="val 27184"/>
            </a:avLst>
          </a:prstGeom>
          <a:solidFill>
            <a:srgbClr val="FFC000">
              <a:alpha val="60000"/>
            </a:srgbClr>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34" name="直線接點 133">
            <a:extLst>
              <a:ext uri="{FF2B5EF4-FFF2-40B4-BE49-F238E27FC236}">
                <a16:creationId xmlns="" xmlns:a16="http://schemas.microsoft.com/office/drawing/2014/main" id="{14A9BF3D-E4F3-4FD8-80DC-0974D7F4FE97}"/>
              </a:ext>
            </a:extLst>
          </p:cNvPr>
          <p:cNvCxnSpPr>
            <a:stCxn id="133" idx="4"/>
            <a:endCxn id="132" idx="2"/>
          </p:cNvCxnSpPr>
          <p:nvPr/>
        </p:nvCxnSpPr>
        <p:spPr>
          <a:xfrm>
            <a:off x="1690216" y="2933414"/>
            <a:ext cx="1743148" cy="357541"/>
          </a:xfrm>
          <a:prstGeom prst="line">
            <a:avLst/>
          </a:prstGeom>
        </p:spPr>
        <p:style>
          <a:lnRef idx="1">
            <a:schemeClr val="dk1"/>
          </a:lnRef>
          <a:fillRef idx="0">
            <a:schemeClr val="dk1"/>
          </a:fillRef>
          <a:effectRef idx="0">
            <a:schemeClr val="dk1"/>
          </a:effectRef>
          <a:fontRef idx="minor">
            <a:schemeClr val="tx1"/>
          </a:fontRef>
        </p:style>
      </p:cxnSp>
      <p:cxnSp>
        <p:nvCxnSpPr>
          <p:cNvPr id="135" name="直線接點 134">
            <a:extLst>
              <a:ext uri="{FF2B5EF4-FFF2-40B4-BE49-F238E27FC236}">
                <a16:creationId xmlns="" xmlns:a16="http://schemas.microsoft.com/office/drawing/2014/main" id="{0454B5E6-81D0-4F56-A75D-CD93C528B356}"/>
              </a:ext>
            </a:extLst>
          </p:cNvPr>
          <p:cNvCxnSpPr>
            <a:stCxn id="133" idx="2"/>
            <a:endCxn id="132" idx="2"/>
          </p:cNvCxnSpPr>
          <p:nvPr/>
        </p:nvCxnSpPr>
        <p:spPr>
          <a:xfrm>
            <a:off x="1690216" y="3128283"/>
            <a:ext cx="1743148" cy="162672"/>
          </a:xfrm>
          <a:prstGeom prst="line">
            <a:avLst/>
          </a:prstGeom>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 xmlns:a16="http://schemas.microsoft.com/office/drawing/2014/main" id="{EECBB045-E7DE-4B31-A8EE-2837B5EFABA6}"/>
              </a:ext>
            </a:extLst>
          </p:cNvPr>
          <p:cNvCxnSpPr>
            <a:stCxn id="133" idx="3"/>
            <a:endCxn id="132" idx="2"/>
          </p:cNvCxnSpPr>
          <p:nvPr/>
        </p:nvCxnSpPr>
        <p:spPr>
          <a:xfrm>
            <a:off x="1770381" y="3030849"/>
            <a:ext cx="1662983" cy="260106"/>
          </a:xfrm>
          <a:prstGeom prst="line">
            <a:avLst/>
          </a:prstGeom>
        </p:spPr>
        <p:style>
          <a:lnRef idx="1">
            <a:schemeClr val="dk1"/>
          </a:lnRef>
          <a:fillRef idx="0">
            <a:schemeClr val="dk1"/>
          </a:fillRef>
          <a:effectRef idx="0">
            <a:schemeClr val="dk1"/>
          </a:effectRef>
          <a:fontRef idx="minor">
            <a:schemeClr val="tx1"/>
          </a:fontRef>
        </p:style>
      </p:cxnSp>
      <p:cxnSp>
        <p:nvCxnSpPr>
          <p:cNvPr id="137" name="直線接點 136">
            <a:extLst>
              <a:ext uri="{FF2B5EF4-FFF2-40B4-BE49-F238E27FC236}">
                <a16:creationId xmlns="" xmlns:a16="http://schemas.microsoft.com/office/drawing/2014/main" id="{42FA0469-DBD1-45D6-9EF2-BBB299F69389}"/>
              </a:ext>
            </a:extLst>
          </p:cNvPr>
          <p:cNvCxnSpPr>
            <a:stCxn id="133" idx="1"/>
            <a:endCxn id="132" idx="2"/>
          </p:cNvCxnSpPr>
          <p:nvPr/>
        </p:nvCxnSpPr>
        <p:spPr>
          <a:xfrm>
            <a:off x="1610051" y="3030849"/>
            <a:ext cx="1823313" cy="260106"/>
          </a:xfrm>
          <a:prstGeom prst="line">
            <a:avLst/>
          </a:prstGeom>
        </p:spPr>
        <p:style>
          <a:lnRef idx="1">
            <a:schemeClr val="dk1"/>
          </a:lnRef>
          <a:fillRef idx="0">
            <a:schemeClr val="dk1"/>
          </a:fillRef>
          <a:effectRef idx="0">
            <a:schemeClr val="dk1"/>
          </a:effectRef>
          <a:fontRef idx="minor">
            <a:schemeClr val="tx1"/>
          </a:fontRef>
        </p:style>
      </p:cxnSp>
      <p:sp>
        <p:nvSpPr>
          <p:cNvPr id="138" name="文字方塊 137">
            <a:extLst>
              <a:ext uri="{FF2B5EF4-FFF2-40B4-BE49-F238E27FC236}">
                <a16:creationId xmlns="" xmlns:a16="http://schemas.microsoft.com/office/drawing/2014/main" id="{FDC7B1A0-FD59-4B93-8CA0-4587BB713F9B}"/>
              </a:ext>
            </a:extLst>
          </p:cNvPr>
          <p:cNvSpPr txBox="1"/>
          <p:nvPr/>
        </p:nvSpPr>
        <p:spPr>
          <a:xfrm>
            <a:off x="1874918" y="249326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39" name="文字方塊 138">
            <a:extLst>
              <a:ext uri="{FF2B5EF4-FFF2-40B4-BE49-F238E27FC236}">
                <a16:creationId xmlns="" xmlns:a16="http://schemas.microsoft.com/office/drawing/2014/main" id="{D139E54B-BD97-4F2F-9620-D71B92A5555F}"/>
              </a:ext>
            </a:extLst>
          </p:cNvPr>
          <p:cNvSpPr txBox="1"/>
          <p:nvPr/>
        </p:nvSpPr>
        <p:spPr>
          <a:xfrm>
            <a:off x="975448" y="3367027"/>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40" name="文字方塊 139">
            <a:extLst>
              <a:ext uri="{FF2B5EF4-FFF2-40B4-BE49-F238E27FC236}">
                <a16:creationId xmlns="" xmlns:a16="http://schemas.microsoft.com/office/drawing/2014/main" id="{A7D0048F-24A2-4B7C-8244-49C46E7D04B4}"/>
              </a:ext>
            </a:extLst>
          </p:cNvPr>
          <p:cNvSpPr txBox="1"/>
          <p:nvPr/>
        </p:nvSpPr>
        <p:spPr>
          <a:xfrm>
            <a:off x="2708510" y="2633308"/>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cxnSp>
        <p:nvCxnSpPr>
          <p:cNvPr id="141" name="直線單箭頭接點 140">
            <a:extLst>
              <a:ext uri="{FF2B5EF4-FFF2-40B4-BE49-F238E27FC236}">
                <a16:creationId xmlns="" xmlns:a16="http://schemas.microsoft.com/office/drawing/2014/main" id="{788CC77F-436D-4881-B9D1-C1F3B39437E7}"/>
              </a:ext>
            </a:extLst>
          </p:cNvPr>
          <p:cNvCxnSpPr>
            <a:stCxn id="133" idx="5"/>
            <a:endCxn id="142" idx="2"/>
          </p:cNvCxnSpPr>
          <p:nvPr/>
        </p:nvCxnSpPr>
        <p:spPr>
          <a:xfrm flipV="1">
            <a:off x="1630361" y="2236480"/>
            <a:ext cx="1881346" cy="637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 xmlns:a16="http://schemas.microsoft.com/office/drawing/2014/main" id="{6855CC87-C3E3-4B68-B102-E0F51AFC4294}"/>
              </a:ext>
            </a:extLst>
          </p:cNvPr>
          <p:cNvSpPr/>
          <p:nvPr/>
        </p:nvSpPr>
        <p:spPr>
          <a:xfrm>
            <a:off x="2210710" y="1836370"/>
            <a:ext cx="2601994"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1*1*</a:t>
            </a:r>
            <a:r>
              <a:rPr lang="en-US" altLang="zh-TW" sz="2000" dirty="0">
                <a:latin typeface="Times New Roman" panose="02020603050405020304" pitchFamily="18" charset="0"/>
                <a:cs typeface="Times New Roman" panose="02020603050405020304" pitchFamily="18" charset="0"/>
              </a:rPr>
              <a:t>1</a:t>
            </a:r>
            <a:r>
              <a:rPr lang="en-US" altLang="zh-TW" sz="2000" dirty="0" smtClean="0">
                <a:latin typeface="Times New Roman" panose="02020603050405020304" pitchFamily="18" charset="0"/>
                <a:cs typeface="Times New Roman" panose="02020603050405020304" pitchFamily="18" charset="0"/>
              </a:rPr>
              <a:t>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a:t>
            </a:r>
            <a:r>
              <a:rPr lang="en-US" altLang="zh-TW" sz="2000" dirty="0" smtClean="0">
                <a:latin typeface="Times New Roman" panose="02020603050405020304" pitchFamily="18" charset="0"/>
                <a:cs typeface="Times New Roman" panose="02020603050405020304" pitchFamily="18" charset="0"/>
              </a:rPr>
              <a:t>filter * </a:t>
            </a:r>
            <a:r>
              <a:rPr lang="en-US" altLang="zh-TW" sz="2000" dirty="0" smtClean="0">
                <a:solidFill>
                  <a:srgbClr val="FF0000"/>
                </a:solidFill>
                <a:latin typeface="Times New Roman" panose="02020603050405020304" pitchFamily="18" charset="0"/>
                <a:cs typeface="Times New Roman" panose="02020603050405020304" pitchFamily="18" charset="0"/>
              </a:rPr>
              <a:t>64</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143" name="矩形 142">
            <a:extLst>
              <a:ext uri="{FF2B5EF4-FFF2-40B4-BE49-F238E27FC236}">
                <a16:creationId xmlns="" xmlns:a16="http://schemas.microsoft.com/office/drawing/2014/main" id="{5DC305C7-9A1E-4BB3-9312-F4FC12BED88F}"/>
              </a:ext>
            </a:extLst>
          </p:cNvPr>
          <p:cNvSpPr/>
          <p:nvPr/>
        </p:nvSpPr>
        <p:spPr>
          <a:xfrm>
            <a:off x="1475657" y="4170145"/>
            <a:ext cx="1486304" cy="400110"/>
          </a:xfrm>
          <a:prstGeom prst="rect">
            <a:avLst/>
          </a:prstGeom>
        </p:spPr>
        <p:txBody>
          <a:bodyPr wrap="none">
            <a:spAutoFit/>
          </a:bodyPr>
          <a:lstStyle/>
          <a:p>
            <a:r>
              <a:rPr lang="en-US" altLang="zh-TW" sz="2000" b="1" dirty="0">
                <a:solidFill>
                  <a:srgbClr val="000000"/>
                </a:solidFill>
                <a:latin typeface="Times New Roman" panose="02020603050405020304" pitchFamily="18" charset="0"/>
                <a:cs typeface="Times New Roman" panose="02020603050405020304" pitchFamily="18" charset="0"/>
              </a:rPr>
              <a:t>input image</a:t>
            </a:r>
            <a:endParaRPr lang="zh-TW" altLang="en-US" sz="2000" b="1" dirty="0">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 xmlns:a16="http://schemas.microsoft.com/office/drawing/2014/main" id="{BBA655A4-F6A4-42A5-9FC4-C221F81EC495}"/>
              </a:ext>
            </a:extLst>
          </p:cNvPr>
          <p:cNvSpPr/>
          <p:nvPr/>
        </p:nvSpPr>
        <p:spPr>
          <a:xfrm>
            <a:off x="6030537" y="4212634"/>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grpSp>
        <p:nvGrpSpPr>
          <p:cNvPr id="145" name="群組 144">
            <a:extLst>
              <a:ext uri="{FF2B5EF4-FFF2-40B4-BE49-F238E27FC236}">
                <a16:creationId xmlns="" xmlns:a16="http://schemas.microsoft.com/office/drawing/2014/main" id="{EBCACE52-50F2-4858-B56D-A42715DCC0F8}"/>
              </a:ext>
            </a:extLst>
          </p:cNvPr>
          <p:cNvGrpSpPr/>
          <p:nvPr/>
        </p:nvGrpSpPr>
        <p:grpSpPr>
          <a:xfrm>
            <a:off x="4853152" y="1722384"/>
            <a:ext cx="2948627" cy="2700775"/>
            <a:chOff x="4853152" y="2975300"/>
            <a:chExt cx="2948627" cy="2700775"/>
          </a:xfrm>
        </p:grpSpPr>
        <p:sp>
          <p:nvSpPr>
            <p:cNvPr id="146" name="立方體 145">
              <a:extLst>
                <a:ext uri="{FF2B5EF4-FFF2-40B4-BE49-F238E27FC236}">
                  <a16:creationId xmlns="" xmlns:a16="http://schemas.microsoft.com/office/drawing/2014/main" id="{FAA73268-BBC8-4E4A-8045-F448A4019205}"/>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47" name="直線接點 146">
              <a:extLst>
                <a:ext uri="{FF2B5EF4-FFF2-40B4-BE49-F238E27FC236}">
                  <a16:creationId xmlns="" xmlns:a16="http://schemas.microsoft.com/office/drawing/2014/main" id="{13B34739-B853-480A-96F6-7965759D5D81}"/>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48" name="左大括弧 147">
              <a:extLst>
                <a:ext uri="{FF2B5EF4-FFF2-40B4-BE49-F238E27FC236}">
                  <a16:creationId xmlns="" xmlns:a16="http://schemas.microsoft.com/office/drawing/2014/main" id="{41C9409E-59A3-4131-A253-EF226B97325A}"/>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49" name="立方體 148">
              <a:extLst>
                <a:ext uri="{FF2B5EF4-FFF2-40B4-BE49-F238E27FC236}">
                  <a16:creationId xmlns="" xmlns:a16="http://schemas.microsoft.com/office/drawing/2014/main" id="{08CE0296-3AE6-4ADE-B7A2-6A93089FDF2D}"/>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50" name="立方體 149">
              <a:extLst>
                <a:ext uri="{FF2B5EF4-FFF2-40B4-BE49-F238E27FC236}">
                  <a16:creationId xmlns="" xmlns:a16="http://schemas.microsoft.com/office/drawing/2014/main" id="{E678A25A-261C-406A-B6AF-21E4029BF664}"/>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51" name="文字方塊 150">
              <a:extLst>
                <a:ext uri="{FF2B5EF4-FFF2-40B4-BE49-F238E27FC236}">
                  <a16:creationId xmlns="" xmlns:a16="http://schemas.microsoft.com/office/drawing/2014/main" id="{2E5AA8E6-AB14-4FDA-9C90-78CEF75F8C62}"/>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52" name="文字方塊 151">
              <a:extLst>
                <a:ext uri="{FF2B5EF4-FFF2-40B4-BE49-F238E27FC236}">
                  <a16:creationId xmlns="" xmlns:a16="http://schemas.microsoft.com/office/drawing/2014/main" id="{C4823878-3459-45BE-AEDA-B429F42AAF28}"/>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53" name="文字方塊 152">
              <a:extLst>
                <a:ext uri="{FF2B5EF4-FFF2-40B4-BE49-F238E27FC236}">
                  <a16:creationId xmlns="" xmlns:a16="http://schemas.microsoft.com/office/drawing/2014/main" id="{12C83401-29DA-41BF-B25A-44E32FFF736F}"/>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54" name="文字方塊 153">
              <a:extLst>
                <a:ext uri="{FF2B5EF4-FFF2-40B4-BE49-F238E27FC236}">
                  <a16:creationId xmlns="" xmlns:a16="http://schemas.microsoft.com/office/drawing/2014/main" id="{86C125D8-18F5-4F14-8765-7BA17571BC49}"/>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 xmlns:a16="http://schemas.microsoft.com/office/drawing/2014/main" id="{FD476650-A0B5-4CE5-B4DD-6070928969D3}"/>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 xmlns:a16="http://schemas.microsoft.com/office/drawing/2014/main" id="{132635A1-8C42-4DE0-A2F4-03B4CFD2A51B}"/>
                </a:ext>
              </a:extLst>
            </p:cNvPr>
            <p:cNvSpPr txBox="1"/>
            <p:nvPr/>
          </p:nvSpPr>
          <p:spPr>
            <a:xfrm>
              <a:off x="5480875" y="5155081"/>
              <a:ext cx="441146"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64</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cxnSp>
          <p:nvCxnSpPr>
            <p:cNvPr id="157" name="直線接點 156">
              <a:extLst>
                <a:ext uri="{FF2B5EF4-FFF2-40B4-BE49-F238E27FC236}">
                  <a16:creationId xmlns="" xmlns:a16="http://schemas.microsoft.com/office/drawing/2014/main" id="{23B400E5-070D-4705-B92D-F056DCE533C8}"/>
                </a:ext>
              </a:extLst>
            </p:cNvPr>
            <p:cNvCxnSpPr>
              <a:endCxn id="154"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159" name="橢圓 158">
            <a:extLst>
              <a:ext uri="{FF2B5EF4-FFF2-40B4-BE49-F238E27FC236}">
                <a16:creationId xmlns="" xmlns:a16="http://schemas.microsoft.com/office/drawing/2014/main"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8"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Method(17/23)</a:t>
            </a:r>
            <a:endParaRPr lang="zh-TW" altLang="en-US" sz="3200" dirty="0"/>
          </a:p>
        </p:txBody>
      </p:sp>
      <p:grpSp>
        <p:nvGrpSpPr>
          <p:cNvPr id="31" name="群組 30"/>
          <p:cNvGrpSpPr/>
          <p:nvPr/>
        </p:nvGrpSpPr>
        <p:grpSpPr>
          <a:xfrm>
            <a:off x="1476678" y="5447513"/>
            <a:ext cx="747495" cy="718621"/>
            <a:chOff x="1828086" y="4993778"/>
            <a:chExt cx="747495" cy="718621"/>
          </a:xfrm>
        </p:grpSpPr>
        <p:sp>
          <p:nvSpPr>
            <p:cNvPr id="4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71642" y="499778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00028" y="499778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872419" y="535108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00805" y="535108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9" name="文字方塊 48"/>
            <p:cNvSpPr txBox="1"/>
            <p:nvPr/>
          </p:nvSpPr>
          <p:spPr>
            <a:xfrm>
              <a:off x="2160083" y="534306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50" name="文字方塊 49"/>
            <p:cNvSpPr txBox="1"/>
            <p:nvPr/>
          </p:nvSpPr>
          <p:spPr>
            <a:xfrm>
              <a:off x="1831698" y="499377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51" name="文字方塊 50"/>
            <p:cNvSpPr txBox="1"/>
            <p:nvPr/>
          </p:nvSpPr>
          <p:spPr>
            <a:xfrm>
              <a:off x="1828086" y="533505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52" name="文字方塊 51"/>
            <p:cNvSpPr txBox="1"/>
            <p:nvPr/>
          </p:nvSpPr>
          <p:spPr>
            <a:xfrm>
              <a:off x="2160083" y="5001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sp>
        <p:nvSpPr>
          <p:cNvPr id="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341257" y="56208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cxnSp>
        <p:nvCxnSpPr>
          <p:cNvPr id="6" name="直線接點 5"/>
          <p:cNvCxnSpPr>
            <a:stCxn id="45" idx="0"/>
            <a:endCxn id="53" idx="1"/>
          </p:cNvCxnSpPr>
          <p:nvPr/>
        </p:nvCxnSpPr>
        <p:spPr bwMode="auto">
          <a:xfrm>
            <a:off x="1688039" y="5451521"/>
            <a:ext cx="1653218" cy="3459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直線接點 7"/>
          <p:cNvCxnSpPr>
            <a:stCxn id="45" idx="1"/>
            <a:endCxn id="53" idx="1"/>
          </p:cNvCxnSpPr>
          <p:nvPr/>
        </p:nvCxnSpPr>
        <p:spPr bwMode="auto">
          <a:xfrm>
            <a:off x="1520234" y="5628170"/>
            <a:ext cx="1821023" cy="1693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直線接點 9"/>
          <p:cNvCxnSpPr>
            <a:stCxn id="51" idx="0"/>
            <a:endCxn id="53" idx="1"/>
          </p:cNvCxnSpPr>
          <p:nvPr/>
        </p:nvCxnSpPr>
        <p:spPr bwMode="auto">
          <a:xfrm>
            <a:off x="1684427" y="5788785"/>
            <a:ext cx="1656830" cy="87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3" name="向右箭號 32">
            <a:extLst>
              <a:ext uri="{FF2B5EF4-FFF2-40B4-BE49-F238E27FC236}">
                <a16:creationId xmlns="" xmlns:a16="http://schemas.microsoft.com/office/drawing/2014/main"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64" name="矩形 63"/>
          <p:cNvSpPr/>
          <p:nvPr/>
        </p:nvSpPr>
        <p:spPr>
          <a:xfrm>
            <a:off x="439202"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sp>
        <p:nvSpPr>
          <p:cNvPr id="17" name="矩形 16"/>
          <p:cNvSpPr/>
          <p:nvPr/>
        </p:nvSpPr>
        <p:spPr>
          <a:xfrm>
            <a:off x="2633719" y="6441321"/>
            <a:ext cx="2146742" cy="369332"/>
          </a:xfrm>
          <a:prstGeom prst="rect">
            <a:avLst/>
          </a:prstGeom>
        </p:spPr>
        <p:txBody>
          <a:bodyPr wrap="none">
            <a:spAutoFit/>
          </a:bodyPr>
          <a:lstStyle/>
          <a:p>
            <a:r>
              <a:rPr lang="en-US" altLang="zh-TW" dirty="0" smtClean="0">
                <a:solidFill>
                  <a:srgbClr val="FFC000"/>
                </a:solidFill>
                <a:latin typeface="Times New Roman" panose="02020603050405020304" pitchFamily="18" charset="0"/>
                <a:cs typeface="Times New Roman" panose="02020603050405020304" pitchFamily="18" charset="0"/>
              </a:rPr>
              <a:t>1*1</a:t>
            </a:r>
            <a:r>
              <a:rPr lang="zh-TW" altLang="en-US" dirty="0" smtClean="0">
                <a:solidFill>
                  <a:srgbClr val="FFC000"/>
                </a:solidFill>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grpSp>
        <p:nvGrpSpPr>
          <p:cNvPr id="21" name="群組 20"/>
          <p:cNvGrpSpPr/>
          <p:nvPr/>
        </p:nvGrpSpPr>
        <p:grpSpPr>
          <a:xfrm>
            <a:off x="5687637" y="4972784"/>
            <a:ext cx="747495" cy="718621"/>
            <a:chOff x="6351680" y="5382206"/>
            <a:chExt cx="747495" cy="718621"/>
          </a:xfrm>
        </p:grpSpPr>
        <p:sp>
          <p:nvSpPr>
            <p:cNvPr id="6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95236"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723622"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96013" y="57395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724399" y="573951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3" name="文字方塊 72"/>
            <p:cNvSpPr txBox="1"/>
            <p:nvPr/>
          </p:nvSpPr>
          <p:spPr>
            <a:xfrm>
              <a:off x="6683677" y="5731495"/>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74" name="文字方塊 73"/>
            <p:cNvSpPr txBox="1"/>
            <p:nvPr/>
          </p:nvSpPr>
          <p:spPr>
            <a:xfrm>
              <a:off x="6355292" y="538220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75" name="文字方塊 74"/>
            <p:cNvSpPr txBox="1"/>
            <p:nvPr/>
          </p:nvSpPr>
          <p:spPr>
            <a:xfrm>
              <a:off x="6351680" y="572347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76" name="文字方塊 75"/>
            <p:cNvSpPr txBox="1"/>
            <p:nvPr/>
          </p:nvSpPr>
          <p:spPr>
            <a:xfrm>
              <a:off x="6683677" y="539014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cxnSp>
        <p:nvCxnSpPr>
          <p:cNvPr id="107" name="直線接點 106">
            <a:extLst>
              <a:ext uri="{FF2B5EF4-FFF2-40B4-BE49-F238E27FC236}">
                <a16:creationId xmlns="" xmlns:a16="http://schemas.microsoft.com/office/drawing/2014/main" id="{13B34739-B853-480A-96F6-7965759D5D81}"/>
              </a:ext>
            </a:extLst>
          </p:cNvPr>
          <p:cNvCxnSpPr/>
          <p:nvPr/>
        </p:nvCxnSpPr>
        <p:spPr bwMode="auto">
          <a:xfrm>
            <a:off x="6246149" y="5710337"/>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10" name="左大括弧 109">
            <a:extLst>
              <a:ext uri="{FF2B5EF4-FFF2-40B4-BE49-F238E27FC236}">
                <a16:creationId xmlns="" xmlns:a16="http://schemas.microsoft.com/office/drawing/2014/main" id="{41C9409E-59A3-4131-A253-EF226B97325A}"/>
              </a:ext>
            </a:extLst>
          </p:cNvPr>
          <p:cNvSpPr/>
          <p:nvPr/>
        </p:nvSpPr>
        <p:spPr>
          <a:xfrm rot="8208948" flipH="1">
            <a:off x="5826475" y="5595129"/>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11" name="文字方塊 110">
            <a:extLst>
              <a:ext uri="{FF2B5EF4-FFF2-40B4-BE49-F238E27FC236}">
                <a16:creationId xmlns="" xmlns:a16="http://schemas.microsoft.com/office/drawing/2014/main" id="{132635A1-8C42-4DE0-A2F4-03B4CFD2A51B}"/>
              </a:ext>
            </a:extLst>
          </p:cNvPr>
          <p:cNvSpPr txBox="1"/>
          <p:nvPr/>
        </p:nvSpPr>
        <p:spPr>
          <a:xfrm>
            <a:off x="5364987" y="6105448"/>
            <a:ext cx="441146"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64</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112" name="矩形 111"/>
          <p:cNvSpPr/>
          <p:nvPr/>
        </p:nvSpPr>
        <p:spPr>
          <a:xfrm>
            <a:off x="5484346"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114" name="群組 113"/>
          <p:cNvGrpSpPr/>
          <p:nvPr/>
        </p:nvGrpSpPr>
        <p:grpSpPr>
          <a:xfrm>
            <a:off x="6300192" y="5479779"/>
            <a:ext cx="747495" cy="718621"/>
            <a:chOff x="6351680" y="5382206"/>
            <a:chExt cx="747495" cy="718621"/>
          </a:xfrm>
        </p:grpSpPr>
        <p:sp>
          <p:nvSpPr>
            <p:cNvPr id="1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95236"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723622"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96013" y="57395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724399" y="573951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9" name="文字方塊 118"/>
            <p:cNvSpPr txBox="1"/>
            <p:nvPr/>
          </p:nvSpPr>
          <p:spPr>
            <a:xfrm>
              <a:off x="6683677" y="5731495"/>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20" name="文字方塊 119"/>
            <p:cNvSpPr txBox="1"/>
            <p:nvPr/>
          </p:nvSpPr>
          <p:spPr>
            <a:xfrm>
              <a:off x="6355292" y="538220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21" name="文字方塊 120"/>
            <p:cNvSpPr txBox="1"/>
            <p:nvPr/>
          </p:nvSpPr>
          <p:spPr>
            <a:xfrm>
              <a:off x="6351680" y="572347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22" name="文字方塊 121"/>
            <p:cNvSpPr txBox="1"/>
            <p:nvPr/>
          </p:nvSpPr>
          <p:spPr>
            <a:xfrm>
              <a:off x="6683677" y="539014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grpSp>
        <p:nvGrpSpPr>
          <p:cNvPr id="123" name="群組 122"/>
          <p:cNvGrpSpPr/>
          <p:nvPr/>
        </p:nvGrpSpPr>
        <p:grpSpPr>
          <a:xfrm>
            <a:off x="6452592" y="5632179"/>
            <a:ext cx="747495" cy="718621"/>
            <a:chOff x="6351680" y="5382206"/>
            <a:chExt cx="747495" cy="718621"/>
          </a:xfrm>
        </p:grpSpPr>
        <p:sp>
          <p:nvSpPr>
            <p:cNvPr id="12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95236"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723622"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96013" y="57395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724399" y="573951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8" name="文字方塊 127"/>
            <p:cNvSpPr txBox="1"/>
            <p:nvPr/>
          </p:nvSpPr>
          <p:spPr>
            <a:xfrm>
              <a:off x="6683677" y="5731495"/>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61" name="文字方塊 160"/>
            <p:cNvSpPr txBox="1"/>
            <p:nvPr/>
          </p:nvSpPr>
          <p:spPr>
            <a:xfrm>
              <a:off x="6355292" y="538220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62" name="文字方塊 161"/>
            <p:cNvSpPr txBox="1"/>
            <p:nvPr/>
          </p:nvSpPr>
          <p:spPr>
            <a:xfrm>
              <a:off x="6351680" y="572347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63" name="文字方塊 162"/>
            <p:cNvSpPr txBox="1"/>
            <p:nvPr/>
          </p:nvSpPr>
          <p:spPr>
            <a:xfrm>
              <a:off x="6683677" y="539014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grpSp>
        <p:nvGrpSpPr>
          <p:cNvPr id="30" name="群組 29"/>
          <p:cNvGrpSpPr/>
          <p:nvPr/>
        </p:nvGrpSpPr>
        <p:grpSpPr>
          <a:xfrm>
            <a:off x="218797" y="5453525"/>
            <a:ext cx="747495" cy="718621"/>
            <a:chOff x="330843" y="4995171"/>
            <a:chExt cx="747495" cy="718621"/>
          </a:xfrm>
        </p:grpSpPr>
        <p:sp>
          <p:nvSpPr>
            <p:cNvPr id="1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74399"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02785"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75176" y="535247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03562" y="535247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8" name="文字方塊 167"/>
            <p:cNvSpPr txBox="1"/>
            <p:nvPr/>
          </p:nvSpPr>
          <p:spPr>
            <a:xfrm>
              <a:off x="662840" y="534446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69" name="文字方塊 168"/>
            <p:cNvSpPr txBox="1"/>
            <p:nvPr/>
          </p:nvSpPr>
          <p:spPr>
            <a:xfrm>
              <a:off x="334455" y="4995171"/>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70" name="文字方塊 169"/>
            <p:cNvSpPr txBox="1"/>
            <p:nvPr/>
          </p:nvSpPr>
          <p:spPr>
            <a:xfrm>
              <a:off x="330843" y="533644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71" name="文字方塊 170"/>
            <p:cNvSpPr txBox="1"/>
            <p:nvPr/>
          </p:nvSpPr>
          <p:spPr>
            <a:xfrm>
              <a:off x="662840" y="500311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sp>
        <p:nvSpPr>
          <p:cNvPr id="173" name="矩形 172"/>
          <p:cNvSpPr/>
          <p:nvPr/>
        </p:nvSpPr>
        <p:spPr>
          <a:xfrm>
            <a:off x="701067" y="5112844"/>
            <a:ext cx="909223"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Stride 1</a:t>
            </a:r>
            <a:endParaRPr lang="zh-TW" altLang="en-US" dirty="0"/>
          </a:p>
        </p:txBody>
      </p:sp>
      <p:cxnSp>
        <p:nvCxnSpPr>
          <p:cNvPr id="174" name="直線單箭頭接點 173"/>
          <p:cNvCxnSpPr/>
          <p:nvPr/>
        </p:nvCxnSpPr>
        <p:spPr bwMode="auto">
          <a:xfrm>
            <a:off x="1110132" y="5800114"/>
            <a:ext cx="216024"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88020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內容版面配置區 2"/>
          <p:cNvSpPr>
            <a:spLocks noGrp="1"/>
          </p:cNvSpPr>
          <p:nvPr>
            <p:ph idx="1"/>
          </p:nvPr>
        </p:nvSpPr>
        <p:spPr>
          <a:xfrm>
            <a:off x="190681" y="905397"/>
            <a:ext cx="8856662" cy="5318125"/>
          </a:xfrm>
        </p:spPr>
        <p:txBody>
          <a:bodyPr/>
          <a:lstStyle/>
          <a:p>
            <a:r>
              <a:rPr lang="en-US" altLang="zh-CN" dirty="0"/>
              <a:t>Feature augmentation(FA) </a:t>
            </a:r>
            <a:r>
              <a:rPr lang="en-US" altLang="zh-CN" dirty="0" smtClean="0"/>
              <a:t>stage</a:t>
            </a:r>
          </a:p>
          <a:p>
            <a:pPr lvl="1"/>
            <a:r>
              <a:rPr lang="en-US" altLang="zh-CN" dirty="0"/>
              <a:t>The layer </a:t>
            </a:r>
            <a:r>
              <a:rPr lang="en-US" altLang="zh-CN" dirty="0" err="1"/>
              <a:t>Deconvolutional</a:t>
            </a:r>
            <a:r>
              <a:rPr lang="en-US" altLang="zh-CN" dirty="0"/>
              <a:t> to enlarge their </a:t>
            </a:r>
            <a:r>
              <a:rPr lang="en-US" altLang="zh-CN" dirty="0" smtClean="0">
                <a:solidFill>
                  <a:srgbClr val="FF0000"/>
                </a:solidFill>
              </a:rPr>
              <a:t>resolution</a:t>
            </a:r>
            <a:r>
              <a:rPr lang="en-US" altLang="zh-CN" dirty="0" smtClean="0"/>
              <a:t>.</a:t>
            </a:r>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 xmlns:a16="http://schemas.microsoft.com/office/drawing/2014/main" id="{52103E6F-6B92-4B89-A83E-54E526C1E889}"/>
              </a:ext>
            </a:extLst>
          </p:cNvPr>
          <p:cNvGrpSpPr/>
          <p:nvPr/>
        </p:nvGrpSpPr>
        <p:grpSpPr>
          <a:xfrm>
            <a:off x="5332538" y="2181438"/>
            <a:ext cx="2628434" cy="2439211"/>
            <a:chOff x="5332538" y="3414268"/>
            <a:chExt cx="2628434" cy="2439211"/>
          </a:xfrm>
        </p:grpSpPr>
        <p:grpSp>
          <p:nvGrpSpPr>
            <p:cNvPr id="5" name="群組 4">
              <a:extLst>
                <a:ext uri="{FF2B5EF4-FFF2-40B4-BE49-F238E27FC236}">
                  <a16:creationId xmlns="" xmlns:a16="http://schemas.microsoft.com/office/drawing/2014/main" id="{760620FA-2917-48D8-A47C-083A22A5A4EF}"/>
                </a:ext>
              </a:extLst>
            </p:cNvPr>
            <p:cNvGrpSpPr/>
            <p:nvPr/>
          </p:nvGrpSpPr>
          <p:grpSpPr>
            <a:xfrm>
              <a:off x="5332538" y="3414268"/>
              <a:ext cx="2363590" cy="2266994"/>
              <a:chOff x="6861837" y="545167"/>
              <a:chExt cx="2363590" cy="2266994"/>
            </a:xfrm>
          </p:grpSpPr>
          <p:sp>
            <p:nvSpPr>
              <p:cNvPr id="7" name="立方體 6">
                <a:extLst>
                  <a:ext uri="{FF2B5EF4-FFF2-40B4-BE49-F238E27FC236}">
                    <a16:creationId xmlns="" xmlns:a16="http://schemas.microsoft.com/office/drawing/2014/main" id="{F2593B03-1182-4E0C-AD02-5F1DFE7D3520}"/>
                  </a:ext>
                </a:extLst>
              </p:cNvPr>
              <p:cNvSpPr/>
              <p:nvPr/>
            </p:nvSpPr>
            <p:spPr>
              <a:xfrm rot="16200000">
                <a:off x="7497753" y="937469"/>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立方體 7">
                <a:extLst>
                  <a:ext uri="{FF2B5EF4-FFF2-40B4-BE49-F238E27FC236}">
                    <a16:creationId xmlns="" xmlns:a16="http://schemas.microsoft.com/office/drawing/2014/main" id="{D62BE0A1-5001-45ED-B3E1-81694C7DE403}"/>
                  </a:ext>
                </a:extLst>
              </p:cNvPr>
              <p:cNvSpPr/>
              <p:nvPr/>
            </p:nvSpPr>
            <p:spPr>
              <a:xfrm rot="16200000">
                <a:off x="7641769" y="1117524"/>
                <a:ext cx="1216152" cy="1216152"/>
              </a:xfrm>
              <a:prstGeom prst="cube">
                <a:avLst>
                  <a:gd name="adj" fmla="val 534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9" name="立方體 8">
                <a:extLst>
                  <a:ext uri="{FF2B5EF4-FFF2-40B4-BE49-F238E27FC236}">
                    <a16:creationId xmlns="" xmlns:a16="http://schemas.microsoft.com/office/drawing/2014/main" id="{357F6D06-D005-4A34-928A-E82AD3813D9F}"/>
                  </a:ext>
                </a:extLst>
              </p:cNvPr>
              <p:cNvSpPr/>
              <p:nvPr/>
            </p:nvSpPr>
            <p:spPr>
              <a:xfrm rot="16200000">
                <a:off x="7840885" y="1297578"/>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 xmlns:a16="http://schemas.microsoft.com/office/drawing/2014/main" id="{1DE55DC6-C82F-49BD-BBE1-17627C6DA229}"/>
                  </a:ext>
                </a:extLst>
              </p:cNvPr>
              <p:cNvSpPr txBox="1"/>
              <p:nvPr/>
            </p:nvSpPr>
            <p:spPr>
              <a:xfrm>
                <a:off x="8607721" y="6942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 xmlns:a16="http://schemas.microsoft.com/office/drawing/2014/main" id="{69CAEFCA-4EE2-499A-BE21-58642CAA15FD}"/>
                  </a:ext>
                </a:extLst>
              </p:cNvPr>
              <p:cNvSpPr txBox="1"/>
              <p:nvPr/>
            </p:nvSpPr>
            <p:spPr>
              <a:xfrm>
                <a:off x="8760121" y="8466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 xmlns:a16="http://schemas.microsoft.com/office/drawing/2014/main" id="{65A76500-1966-4D66-BBB8-EBA7AB9EEEBC}"/>
                  </a:ext>
                </a:extLst>
              </p:cNvPr>
              <p:cNvSpPr txBox="1"/>
              <p:nvPr/>
            </p:nvSpPr>
            <p:spPr>
              <a:xfrm>
                <a:off x="8912521" y="9990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 xmlns:a16="http://schemas.microsoft.com/office/drawing/2014/main" id="{0AD6F9F3-9640-4FB0-98FA-E313809709DF}"/>
                  </a:ext>
                </a:extLst>
              </p:cNvPr>
              <p:cNvSpPr txBox="1"/>
              <p:nvPr/>
            </p:nvSpPr>
            <p:spPr>
              <a:xfrm>
                <a:off x="7832965" y="545167"/>
                <a:ext cx="569387"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512</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 xmlns:a16="http://schemas.microsoft.com/office/drawing/2014/main" id="{6D10AF58-BB1B-4069-BECA-BE0E02CA9EFC}"/>
                  </a:ext>
                </a:extLst>
              </p:cNvPr>
              <p:cNvSpPr txBox="1"/>
              <p:nvPr/>
            </p:nvSpPr>
            <p:spPr>
              <a:xfrm>
                <a:off x="6861837" y="1305594"/>
                <a:ext cx="569387"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512</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15" name="左大括弧 14">
                <a:extLst>
                  <a:ext uri="{FF2B5EF4-FFF2-40B4-BE49-F238E27FC236}">
                    <a16:creationId xmlns="" xmlns:a16="http://schemas.microsoft.com/office/drawing/2014/main" id="{E9199824-CD3A-4841-AA8A-0B1607736C28}"/>
                  </a:ext>
                </a:extLst>
              </p:cNvPr>
              <p:cNvSpPr/>
              <p:nvPr/>
            </p:nvSpPr>
            <p:spPr>
              <a:xfrm rot="8208948" flipH="1">
                <a:off x="7477673" y="2118057"/>
                <a:ext cx="231766" cy="614960"/>
              </a:xfrm>
              <a:prstGeom prst="leftBrace">
                <a:avLst>
                  <a:gd name="adj1" fmla="val 1998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 xmlns:a16="http://schemas.microsoft.com/office/drawing/2014/main" id="{FB28269D-3536-4709-BCC8-BCFC2F641223}"/>
                  </a:ext>
                </a:extLst>
              </p:cNvPr>
              <p:cNvSpPr txBox="1"/>
              <p:nvPr/>
            </p:nvSpPr>
            <p:spPr>
              <a:xfrm>
                <a:off x="7184847" y="2412051"/>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a:t>
                </a:r>
                <a:endParaRPr lang="zh-TW" altLang="en-US" sz="2000" dirty="0">
                  <a:latin typeface="Times New Roman" panose="02020603050405020304" pitchFamily="18" charset="0"/>
                  <a:cs typeface="Times New Roman" panose="02020603050405020304" pitchFamily="18" charset="0"/>
                </a:endParaRPr>
              </a:p>
            </p:txBody>
          </p:sp>
        </p:grpSp>
        <p:sp>
          <p:nvSpPr>
            <p:cNvPr id="6" name="矩形 5">
              <a:extLst>
                <a:ext uri="{FF2B5EF4-FFF2-40B4-BE49-F238E27FC236}">
                  <a16:creationId xmlns="" xmlns:a16="http://schemas.microsoft.com/office/drawing/2014/main" id="{30ACC948-B297-48A7-9E8A-63426C8E3D5E}"/>
                </a:ext>
              </a:extLst>
            </p:cNvPr>
            <p:cNvSpPr/>
            <p:nvPr/>
          </p:nvSpPr>
          <p:spPr>
            <a:xfrm>
              <a:off x="6048269" y="5453369"/>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 xmlns:a16="http://schemas.microsoft.com/office/drawing/2014/main" id="{3212E716-A3AA-4777-9EAC-BA2182E7DBB7}"/>
              </a:ext>
            </a:extLst>
          </p:cNvPr>
          <p:cNvGrpSpPr/>
          <p:nvPr/>
        </p:nvGrpSpPr>
        <p:grpSpPr>
          <a:xfrm>
            <a:off x="92735" y="1732424"/>
            <a:ext cx="4840095" cy="2886771"/>
            <a:chOff x="417877" y="2971290"/>
            <a:chExt cx="4840095" cy="2886771"/>
          </a:xfrm>
        </p:grpSpPr>
        <p:grpSp>
          <p:nvGrpSpPr>
            <p:cNvPr id="18" name="群組 17">
              <a:extLst>
                <a:ext uri="{FF2B5EF4-FFF2-40B4-BE49-F238E27FC236}">
                  <a16:creationId xmlns="" xmlns:a16="http://schemas.microsoft.com/office/drawing/2014/main" id="{F8C467D3-DD66-4759-987E-0DDAA4DCCBB1}"/>
                </a:ext>
              </a:extLst>
            </p:cNvPr>
            <p:cNvGrpSpPr/>
            <p:nvPr/>
          </p:nvGrpSpPr>
          <p:grpSpPr>
            <a:xfrm>
              <a:off x="417877" y="2971290"/>
              <a:ext cx="2948627" cy="2700775"/>
              <a:chOff x="4853152" y="2975300"/>
              <a:chExt cx="2948627" cy="2700775"/>
            </a:xfrm>
          </p:grpSpPr>
          <p:sp>
            <p:nvSpPr>
              <p:cNvPr id="29" name="立方體 28">
                <a:extLst>
                  <a:ext uri="{FF2B5EF4-FFF2-40B4-BE49-F238E27FC236}">
                    <a16:creationId xmlns="" xmlns:a16="http://schemas.microsoft.com/office/drawing/2014/main" id="{60CF2F60-870D-4DAF-83EE-11BFD226FC7F}"/>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30" name="直線接點 29">
                <a:extLst>
                  <a:ext uri="{FF2B5EF4-FFF2-40B4-BE49-F238E27FC236}">
                    <a16:creationId xmlns="" xmlns:a16="http://schemas.microsoft.com/office/drawing/2014/main" id="{E0A850DF-79B4-49DF-9FA9-A9F57B7B982E}"/>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1" name="左大括弧 30">
                <a:extLst>
                  <a:ext uri="{FF2B5EF4-FFF2-40B4-BE49-F238E27FC236}">
                    <a16:creationId xmlns="" xmlns:a16="http://schemas.microsoft.com/office/drawing/2014/main" id="{75C0F6E7-8D43-44B1-B31A-490622F3B9F3}"/>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2" name="立方體 31">
                <a:extLst>
                  <a:ext uri="{FF2B5EF4-FFF2-40B4-BE49-F238E27FC236}">
                    <a16:creationId xmlns="" xmlns:a16="http://schemas.microsoft.com/office/drawing/2014/main" id="{9B9A6688-1681-4BFF-BE20-C24AABDEC204}"/>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3" name="立方體 32">
                <a:extLst>
                  <a:ext uri="{FF2B5EF4-FFF2-40B4-BE49-F238E27FC236}">
                    <a16:creationId xmlns="" xmlns:a16="http://schemas.microsoft.com/office/drawing/2014/main" id="{6913F12D-A53C-4D41-A5E9-C012F15B009B}"/>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 xmlns:a16="http://schemas.microsoft.com/office/drawing/2014/main" id="{16B1C992-AECE-43FE-87DF-15F93E7B2907}"/>
                  </a:ext>
                </a:extLst>
              </p:cNvPr>
              <p:cNvSpPr txBox="1"/>
              <p:nvPr/>
            </p:nvSpPr>
            <p:spPr>
              <a:xfrm>
                <a:off x="5722619" y="2975300"/>
                <a:ext cx="569387"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256</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 xmlns:a16="http://schemas.microsoft.com/office/drawing/2014/main" id="{AE247004-EF96-4636-96A3-3B31925348AE}"/>
                  </a:ext>
                </a:extLst>
              </p:cNvPr>
              <p:cNvSpPr txBox="1"/>
              <p:nvPr/>
            </p:nvSpPr>
            <p:spPr>
              <a:xfrm>
                <a:off x="4853152" y="3650334"/>
                <a:ext cx="569387"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256</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 xmlns:a16="http://schemas.microsoft.com/office/drawing/2014/main" id="{7B3D8CDA-F24F-41A7-962D-3D1A3C207022}"/>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 xmlns:a16="http://schemas.microsoft.com/office/drawing/2014/main" id="{089B5C25-1DF9-428D-A93E-84D22FA9927D}"/>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 xmlns:a16="http://schemas.microsoft.com/office/drawing/2014/main" id="{B0385DD4-2364-48A0-8999-5C9FCA80EC0D}"/>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 xmlns:a16="http://schemas.microsoft.com/office/drawing/2014/main" id="{CEE22C9E-346B-42C1-9869-AECA95D228E7}"/>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40" name="直線接點 39">
                <a:extLst>
                  <a:ext uri="{FF2B5EF4-FFF2-40B4-BE49-F238E27FC236}">
                    <a16:creationId xmlns="" xmlns:a16="http://schemas.microsoft.com/office/drawing/2014/main" id="{4AB9023B-49C4-4549-BBBA-7F4B74A091CA}"/>
                  </a:ext>
                </a:extLst>
              </p:cNvPr>
              <p:cNvCxnSpPr>
                <a:endCxn id="37"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19" name="矩形 18">
              <a:extLst>
                <a:ext uri="{FF2B5EF4-FFF2-40B4-BE49-F238E27FC236}">
                  <a16:creationId xmlns="" xmlns:a16="http://schemas.microsoft.com/office/drawing/2014/main" id="{A9384D79-3C3D-4073-960C-999944CE925A}"/>
                </a:ext>
              </a:extLst>
            </p:cNvPr>
            <p:cNvSpPr/>
            <p:nvPr/>
          </p:nvSpPr>
          <p:spPr>
            <a:xfrm>
              <a:off x="2655978" y="3085269"/>
              <a:ext cx="2601994"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9*9*64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a:t>
              </a:r>
              <a:r>
                <a:rPr lang="en-US" altLang="zh-TW" sz="2000" dirty="0" smtClean="0">
                  <a:latin typeface="Times New Roman" panose="02020603050405020304" pitchFamily="18" charset="0"/>
                  <a:cs typeface="Times New Roman" panose="02020603050405020304" pitchFamily="18" charset="0"/>
                </a:rPr>
                <a:t>filter * 3</a:t>
              </a:r>
              <a:endParaRPr lang="zh-TW" altLang="en-US" sz="2000" dirty="0">
                <a:latin typeface="Times New Roman" panose="02020603050405020304" pitchFamily="18" charset="0"/>
                <a:cs typeface="Times New Roman" panose="02020603050405020304" pitchFamily="18" charset="0"/>
              </a:endParaRPr>
            </a:p>
          </p:txBody>
        </p:sp>
        <p:sp>
          <p:nvSpPr>
            <p:cNvPr id="20" name="立方體 19">
              <a:extLst>
                <a:ext uri="{FF2B5EF4-FFF2-40B4-BE49-F238E27FC236}">
                  <a16:creationId xmlns="" xmlns:a16="http://schemas.microsoft.com/office/drawing/2014/main" id="{AE6B082F-B276-4E99-96AF-337FD500AD9E}"/>
                </a:ext>
              </a:extLst>
            </p:cNvPr>
            <p:cNvSpPr/>
            <p:nvPr/>
          </p:nvSpPr>
          <p:spPr>
            <a:xfrm rot="16200000">
              <a:off x="1131949" y="3262571"/>
              <a:ext cx="1242193" cy="1414892"/>
            </a:xfrm>
            <a:prstGeom prst="cube">
              <a:avLst>
                <a:gd name="adj" fmla="val 70602"/>
              </a:avLst>
            </a:prstGeom>
            <a:solidFill>
              <a:srgbClr val="FFC000">
                <a:alpha val="60000"/>
              </a:srgb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 xmlns:a16="http://schemas.microsoft.com/office/drawing/2014/main" id="{F597DADB-507C-4BF2-93C8-5B261D00C5E0}"/>
                </a:ext>
              </a:extLst>
            </p:cNvPr>
            <p:cNvSpPr/>
            <p:nvPr/>
          </p:nvSpPr>
          <p:spPr>
            <a:xfrm>
              <a:off x="3760518" y="4413281"/>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23" name="直線接點 22">
              <a:extLst>
                <a:ext uri="{FF2B5EF4-FFF2-40B4-BE49-F238E27FC236}">
                  <a16:creationId xmlns="" xmlns:a16="http://schemas.microsoft.com/office/drawing/2014/main" id="{AF1CA388-6EF7-4A1C-9787-7FCB3BF10A18}"/>
                </a:ext>
              </a:extLst>
            </p:cNvPr>
            <p:cNvCxnSpPr>
              <a:stCxn id="20" idx="4"/>
              <a:endCxn id="21" idx="2"/>
            </p:cNvCxnSpPr>
            <p:nvPr/>
          </p:nvCxnSpPr>
          <p:spPr>
            <a:xfrm>
              <a:off x="2191553" y="4225934"/>
              <a:ext cx="1568965" cy="302087"/>
            </a:xfrm>
            <a:prstGeom prst="line">
              <a:avLst/>
            </a:prstGeom>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 xmlns:a16="http://schemas.microsoft.com/office/drawing/2014/main" id="{E6E7390A-E97B-403F-9BC3-F437EC77A113}"/>
                </a:ext>
              </a:extLst>
            </p:cNvPr>
            <p:cNvCxnSpPr>
              <a:stCxn id="20" idx="1"/>
              <a:endCxn id="21" idx="2"/>
            </p:cNvCxnSpPr>
            <p:nvPr/>
          </p:nvCxnSpPr>
          <p:spPr>
            <a:xfrm>
              <a:off x="1922613" y="4408524"/>
              <a:ext cx="1837905" cy="119497"/>
            </a:xfrm>
            <a:prstGeom prst="line">
              <a:avLst/>
            </a:prstGeom>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 xmlns:a16="http://schemas.microsoft.com/office/drawing/2014/main" id="{9A530926-C142-4029-A33A-FF1A0C64F317}"/>
                </a:ext>
              </a:extLst>
            </p:cNvPr>
            <p:cNvCxnSpPr>
              <a:stCxn id="20" idx="2"/>
              <a:endCxn id="21" idx="2"/>
            </p:cNvCxnSpPr>
            <p:nvPr/>
          </p:nvCxnSpPr>
          <p:spPr>
            <a:xfrm flipV="1">
              <a:off x="2191553" y="4528021"/>
              <a:ext cx="1568965" cy="63093"/>
            </a:xfrm>
            <a:prstGeom prst="line">
              <a:avLst/>
            </a:prstGeom>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 xmlns:a16="http://schemas.microsoft.com/office/drawing/2014/main" id="{07233918-1CA0-4AB7-86A7-FF9432360B81}"/>
                </a:ext>
              </a:extLst>
            </p:cNvPr>
            <p:cNvCxnSpPr>
              <a:stCxn id="20" idx="3"/>
              <a:endCxn id="21" idx="2"/>
            </p:cNvCxnSpPr>
            <p:nvPr/>
          </p:nvCxnSpPr>
          <p:spPr>
            <a:xfrm>
              <a:off x="2460492" y="4408523"/>
              <a:ext cx="1300026" cy="119498"/>
            </a:xfrm>
            <a:prstGeom prst="line">
              <a:avLst/>
            </a:prstGeom>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 xmlns:a16="http://schemas.microsoft.com/office/drawing/2014/main" id="{0F3DC791-BFEB-48EC-A19C-E6DEFB95DD01}"/>
                </a:ext>
              </a:extLst>
            </p:cNvPr>
            <p:cNvSpPr/>
            <p:nvPr/>
          </p:nvSpPr>
          <p:spPr>
            <a:xfrm>
              <a:off x="1651298" y="5457951"/>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cxnSp>
          <p:nvCxnSpPr>
            <p:cNvPr id="28" name="直線單箭頭接點 27">
              <a:extLst>
                <a:ext uri="{FF2B5EF4-FFF2-40B4-BE49-F238E27FC236}">
                  <a16:creationId xmlns="" xmlns:a16="http://schemas.microsoft.com/office/drawing/2014/main" id="{1919CDC6-73C5-4865-9DC4-0F6A926F9D6A}"/>
                </a:ext>
              </a:extLst>
            </p:cNvPr>
            <p:cNvCxnSpPr>
              <a:stCxn id="20" idx="4"/>
              <a:endCxn id="19" idx="2"/>
            </p:cNvCxnSpPr>
            <p:nvPr/>
          </p:nvCxnSpPr>
          <p:spPr>
            <a:xfrm flipV="1">
              <a:off x="2191553" y="3485379"/>
              <a:ext cx="1765422" cy="740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Method(18/23)</a:t>
            </a:r>
            <a:endParaRPr lang="zh-TW" altLang="en-US" sz="3200" dirty="0"/>
          </a:p>
        </p:txBody>
      </p:sp>
      <p:sp>
        <p:nvSpPr>
          <p:cNvPr id="49" name="向右箭號 32">
            <a:extLst>
              <a:ext uri="{FF2B5EF4-FFF2-40B4-BE49-F238E27FC236}">
                <a16:creationId xmlns="" xmlns:a16="http://schemas.microsoft.com/office/drawing/2014/main"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62" name="向右箭號 32">
            <a:extLst>
              <a:ext uri="{FF2B5EF4-FFF2-40B4-BE49-F238E27FC236}">
                <a16:creationId xmlns="" xmlns:a16="http://schemas.microsoft.com/office/drawing/2014/main"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63" name="矩形 62"/>
          <p:cNvSpPr/>
          <p:nvPr/>
        </p:nvSpPr>
        <p:spPr>
          <a:xfrm>
            <a:off x="528105" y="6444044"/>
            <a:ext cx="16658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Example patch</a:t>
            </a:r>
            <a:endParaRPr lang="zh-TW" altLang="en-US" dirty="0"/>
          </a:p>
        </p:txBody>
      </p:sp>
      <p:sp>
        <p:nvSpPr>
          <p:cNvPr id="75" name="左大括弧 74">
            <a:extLst>
              <a:ext uri="{FF2B5EF4-FFF2-40B4-BE49-F238E27FC236}">
                <a16:creationId xmlns="" xmlns:a16="http://schemas.microsoft.com/office/drawing/2014/main" id="{41C9409E-59A3-4131-A253-EF226B97325A}"/>
              </a:ext>
            </a:extLst>
          </p:cNvPr>
          <p:cNvSpPr/>
          <p:nvPr/>
        </p:nvSpPr>
        <p:spPr>
          <a:xfrm rot="8208948" flipH="1">
            <a:off x="6059902" y="6184933"/>
            <a:ext cx="235814" cy="442207"/>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76" name="文字方塊 75">
            <a:extLst>
              <a:ext uri="{FF2B5EF4-FFF2-40B4-BE49-F238E27FC236}">
                <a16:creationId xmlns="" xmlns:a16="http://schemas.microsoft.com/office/drawing/2014/main" id="{132635A1-8C42-4DE0-A2F4-03B4CFD2A51B}"/>
              </a:ext>
            </a:extLst>
          </p:cNvPr>
          <p:cNvSpPr txBox="1"/>
          <p:nvPr/>
        </p:nvSpPr>
        <p:spPr>
          <a:xfrm>
            <a:off x="5707871" y="6188492"/>
            <a:ext cx="312906" cy="400110"/>
          </a:xfrm>
          <a:prstGeom prst="rect">
            <a:avLst/>
          </a:prstGeom>
          <a:noFill/>
        </p:spPr>
        <p:txBody>
          <a:bodyPr wrap="none" rtlCol="0">
            <a:spAutoFit/>
          </a:bodyPr>
          <a:lstStyle/>
          <a:p>
            <a:r>
              <a:rPr lang="en-US" altLang="zh-TW" sz="2000" dirty="0" smtClean="0">
                <a:latin typeface="Times New Roman" panose="02020603050405020304" pitchFamily="18" charset="0"/>
                <a:cs typeface="Times New Roman" panose="02020603050405020304" pitchFamily="18" charset="0"/>
              </a:rPr>
              <a:t>3</a:t>
            </a:r>
            <a:endParaRPr lang="zh-TW" altLang="en-US" sz="2000" dirty="0">
              <a:latin typeface="Times New Roman" panose="02020603050405020304" pitchFamily="18" charset="0"/>
              <a:cs typeface="Times New Roman" panose="02020603050405020304" pitchFamily="18" charset="0"/>
            </a:endParaRPr>
          </a:p>
        </p:txBody>
      </p:sp>
      <p:sp>
        <p:nvSpPr>
          <p:cNvPr id="77" name="矩形 76"/>
          <p:cNvSpPr/>
          <p:nvPr/>
        </p:nvSpPr>
        <p:spPr>
          <a:xfrm>
            <a:off x="6002503"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148" name="群組 147"/>
          <p:cNvGrpSpPr/>
          <p:nvPr/>
        </p:nvGrpSpPr>
        <p:grpSpPr>
          <a:xfrm>
            <a:off x="1543942" y="5065996"/>
            <a:ext cx="1371874" cy="1420905"/>
            <a:chOff x="1543942" y="4674340"/>
            <a:chExt cx="1371874" cy="1420905"/>
          </a:xfrm>
        </p:grpSpPr>
        <p:sp>
          <p:nvSpPr>
            <p:cNvPr id="9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587047" y="4683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9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15433" y="4683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9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51043" y="4683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579429" y="4683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587824" y="503668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51820" y="503668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580206" y="503668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587824" y="53895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16210" y="53895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51820" y="53895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580206" y="53895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587824" y="574194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16210" y="574194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1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580206" y="574194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1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916210" y="503668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2251820" y="574194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4" name="文字方塊 123"/>
            <p:cNvSpPr txBox="1"/>
            <p:nvPr/>
          </p:nvSpPr>
          <p:spPr>
            <a:xfrm>
              <a:off x="1543942" y="4674340"/>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45</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25" name="文字方塊 124"/>
            <p:cNvSpPr txBox="1"/>
            <p:nvPr/>
          </p:nvSpPr>
          <p:spPr>
            <a:xfrm>
              <a:off x="2226644" y="4682854"/>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81</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26" name="文字方塊 125"/>
            <p:cNvSpPr txBox="1"/>
            <p:nvPr/>
          </p:nvSpPr>
          <p:spPr>
            <a:xfrm>
              <a:off x="1550218" y="5388470"/>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54</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27" name="文字方塊 126"/>
            <p:cNvSpPr txBox="1"/>
            <p:nvPr/>
          </p:nvSpPr>
          <p:spPr>
            <a:xfrm>
              <a:off x="2204536" y="5381650"/>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90</a:t>
              </a:r>
              <a:endParaRPr lang="zh-TW" altLang="en-US" dirty="0">
                <a:solidFill>
                  <a:srgbClr val="00B050"/>
                </a:solidFill>
                <a:latin typeface="Times New Roman" panose="02020603050405020304" pitchFamily="18" charset="0"/>
                <a:cs typeface="Times New Roman" panose="02020603050405020304" pitchFamily="18" charset="0"/>
              </a:endParaRPr>
            </a:p>
          </p:txBody>
        </p:sp>
      </p:grpSp>
      <p:sp>
        <p:nvSpPr>
          <p:cNvPr id="128" name="矩形 127"/>
          <p:cNvSpPr/>
          <p:nvPr/>
        </p:nvSpPr>
        <p:spPr>
          <a:xfrm>
            <a:off x="701067" y="5112844"/>
            <a:ext cx="909223"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Stride 2</a:t>
            </a:r>
            <a:endParaRPr lang="zh-TW" altLang="en-US" dirty="0"/>
          </a:p>
        </p:txBody>
      </p:sp>
      <p:cxnSp>
        <p:nvCxnSpPr>
          <p:cNvPr id="129" name="直線單箭頭接點 128"/>
          <p:cNvCxnSpPr/>
          <p:nvPr/>
        </p:nvCxnSpPr>
        <p:spPr bwMode="auto">
          <a:xfrm>
            <a:off x="1110132" y="5800114"/>
            <a:ext cx="216024"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grpSp>
        <p:nvGrpSpPr>
          <p:cNvPr id="139" name="群組 138"/>
          <p:cNvGrpSpPr/>
          <p:nvPr/>
        </p:nvGrpSpPr>
        <p:grpSpPr>
          <a:xfrm>
            <a:off x="218797" y="5453525"/>
            <a:ext cx="747495" cy="718621"/>
            <a:chOff x="330843" y="4995171"/>
            <a:chExt cx="747495" cy="718621"/>
          </a:xfrm>
        </p:grpSpPr>
        <p:sp>
          <p:nvSpPr>
            <p:cNvPr id="14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74399"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02785"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75176" y="535247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03562" y="535247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4" name="文字方塊 143"/>
            <p:cNvSpPr txBox="1"/>
            <p:nvPr/>
          </p:nvSpPr>
          <p:spPr>
            <a:xfrm>
              <a:off x="662840" y="5344460"/>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90</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45" name="文字方塊 144"/>
            <p:cNvSpPr txBox="1"/>
            <p:nvPr/>
          </p:nvSpPr>
          <p:spPr>
            <a:xfrm>
              <a:off x="334455" y="4995171"/>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45</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46" name="文字方塊 145"/>
            <p:cNvSpPr txBox="1"/>
            <p:nvPr/>
          </p:nvSpPr>
          <p:spPr>
            <a:xfrm>
              <a:off x="330843" y="5336443"/>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54</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47" name="文字方塊 146"/>
            <p:cNvSpPr txBox="1"/>
            <p:nvPr/>
          </p:nvSpPr>
          <p:spPr>
            <a:xfrm>
              <a:off x="662840" y="5003113"/>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81</a:t>
              </a:r>
              <a:endParaRPr lang="zh-TW" altLang="en-US" dirty="0">
                <a:solidFill>
                  <a:srgbClr val="00B050"/>
                </a:solidFill>
                <a:latin typeface="Times New Roman" panose="02020603050405020304" pitchFamily="18" charset="0"/>
                <a:cs typeface="Times New Roman" panose="02020603050405020304" pitchFamily="18" charset="0"/>
              </a:endParaRPr>
            </a:p>
          </p:txBody>
        </p:sp>
      </p:grpSp>
      <p:sp>
        <p:nvSpPr>
          <p:cNvPr id="212" name="橢圓 211">
            <a:extLst>
              <a:ext uri="{FF2B5EF4-FFF2-40B4-BE49-F238E27FC236}">
                <a16:creationId xmlns="" xmlns:a16="http://schemas.microsoft.com/office/drawing/2014/main"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14" name="矩形 213"/>
          <p:cNvSpPr/>
          <p:nvPr/>
        </p:nvSpPr>
        <p:spPr>
          <a:xfrm>
            <a:off x="3195842" y="6444044"/>
            <a:ext cx="2146742" cy="369332"/>
          </a:xfrm>
          <a:prstGeom prst="rect">
            <a:avLst/>
          </a:prstGeom>
        </p:spPr>
        <p:txBody>
          <a:bodyPr wrap="none">
            <a:spAutoFit/>
          </a:bodyPr>
          <a:lstStyle/>
          <a:p>
            <a:r>
              <a:rPr lang="en-US" altLang="zh-TW" b="1" dirty="0" smtClean="0">
                <a:solidFill>
                  <a:srgbClr val="FFC000"/>
                </a:solidFill>
                <a:latin typeface="Times New Roman" panose="02020603050405020304" pitchFamily="18" charset="0"/>
                <a:cs typeface="Times New Roman" panose="02020603050405020304" pitchFamily="18" charset="0"/>
              </a:rPr>
              <a:t>9</a:t>
            </a:r>
            <a:r>
              <a:rPr lang="zh-TW" altLang="en-US" b="1" dirty="0" smtClean="0">
                <a:solidFill>
                  <a:srgbClr val="FFC000"/>
                </a:solidFill>
                <a:latin typeface="Times New Roman" panose="02020603050405020304" pitchFamily="18" charset="0"/>
                <a:cs typeface="Times New Roman" panose="02020603050405020304" pitchFamily="18" charset="0"/>
              </a:rPr>
              <a:t>*</a:t>
            </a:r>
            <a:r>
              <a:rPr lang="en-US" altLang="zh-TW" b="1" dirty="0" smtClean="0">
                <a:solidFill>
                  <a:srgbClr val="FFC000"/>
                </a:solidFill>
                <a:latin typeface="Times New Roman" panose="02020603050405020304" pitchFamily="18" charset="0"/>
                <a:cs typeface="Times New Roman" panose="02020603050405020304" pitchFamily="18" charset="0"/>
              </a:rPr>
              <a:t>9</a:t>
            </a:r>
            <a:r>
              <a:rPr lang="zh-TW" altLang="en-US" b="1" dirty="0" smtClean="0">
                <a:solidFill>
                  <a:srgbClr val="FFC000"/>
                </a:solidFill>
                <a:latin typeface="Times New Roman" panose="02020603050405020304" pitchFamily="18" charset="0"/>
                <a:cs typeface="Times New Roman" panose="02020603050405020304" pitchFamily="18" charset="0"/>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grpSp>
        <p:nvGrpSpPr>
          <p:cNvPr id="2" name="群組 1"/>
          <p:cNvGrpSpPr/>
          <p:nvPr/>
        </p:nvGrpSpPr>
        <p:grpSpPr>
          <a:xfrm>
            <a:off x="3174020" y="5491849"/>
            <a:ext cx="667529" cy="696643"/>
            <a:chOff x="3184391" y="5277968"/>
            <a:chExt cx="667529" cy="696643"/>
          </a:xfrm>
        </p:grpSpPr>
        <p:sp>
          <p:nvSpPr>
            <p:cNvPr id="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84391" y="56208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23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84391" y="527796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23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16310" y="562131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24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16310" y="5278425"/>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grpSp>
      <p:grpSp>
        <p:nvGrpSpPr>
          <p:cNvPr id="247" name="群組 246"/>
          <p:cNvGrpSpPr/>
          <p:nvPr/>
        </p:nvGrpSpPr>
        <p:grpSpPr>
          <a:xfrm>
            <a:off x="6120772" y="4736780"/>
            <a:ext cx="1429301" cy="1420905"/>
            <a:chOff x="9349980" y="4462720"/>
            <a:chExt cx="1429301" cy="1420905"/>
          </a:xfrm>
        </p:grpSpPr>
        <p:sp>
          <p:nvSpPr>
            <p:cNvPr id="24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4" name="文字方塊 263"/>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265" name="文字方塊 264"/>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266" name="文字方塊 265"/>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267" name="文字方塊 266"/>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68" name="文字方塊 267"/>
            <p:cNvSpPr txBox="1"/>
            <p:nvPr/>
          </p:nvSpPr>
          <p:spPr>
            <a:xfrm>
              <a:off x="9638241" y="446554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126</a:t>
              </a:r>
              <a:endParaRPr lang="zh-TW" altLang="en-US" dirty="0">
                <a:latin typeface="Times New Roman" panose="02020603050405020304" pitchFamily="18" charset="0"/>
                <a:cs typeface="Times New Roman" panose="02020603050405020304" pitchFamily="18" charset="0"/>
              </a:endParaRPr>
            </a:p>
          </p:txBody>
        </p:sp>
        <p:sp>
          <p:nvSpPr>
            <p:cNvPr id="269" name="文字方塊 268"/>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70" name="文字方塊 269"/>
            <p:cNvSpPr txBox="1"/>
            <p:nvPr/>
          </p:nvSpPr>
          <p:spPr>
            <a:xfrm>
              <a:off x="9349980" y="482874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99</a:t>
              </a:r>
              <a:endParaRPr lang="zh-TW" altLang="en-US" dirty="0">
                <a:latin typeface="Times New Roman" panose="02020603050405020304" pitchFamily="18" charset="0"/>
                <a:cs typeface="Times New Roman" panose="02020603050405020304" pitchFamily="18" charset="0"/>
              </a:endParaRPr>
            </a:p>
          </p:txBody>
        </p:sp>
        <p:sp>
          <p:nvSpPr>
            <p:cNvPr id="271" name="文字方塊 270"/>
            <p:cNvSpPr txBox="1"/>
            <p:nvPr/>
          </p:nvSpPr>
          <p:spPr>
            <a:xfrm>
              <a:off x="9633415" y="518496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144</a:t>
              </a:r>
              <a:endParaRPr lang="zh-TW" altLang="en-US" dirty="0">
                <a:latin typeface="Times New Roman" panose="02020603050405020304" pitchFamily="18" charset="0"/>
                <a:cs typeface="Times New Roman" panose="02020603050405020304" pitchFamily="18" charset="0"/>
              </a:endParaRPr>
            </a:p>
          </p:txBody>
        </p:sp>
        <p:sp>
          <p:nvSpPr>
            <p:cNvPr id="272" name="文字方塊 271"/>
            <p:cNvSpPr txBox="1"/>
            <p:nvPr/>
          </p:nvSpPr>
          <p:spPr>
            <a:xfrm>
              <a:off x="9621975" y="481508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198</a:t>
              </a:r>
              <a:endParaRPr lang="zh-TW" altLang="en-US" dirty="0">
                <a:latin typeface="Times New Roman" panose="02020603050405020304" pitchFamily="18" charset="0"/>
                <a:cs typeface="Times New Roman" panose="02020603050405020304" pitchFamily="18" charset="0"/>
              </a:endParaRPr>
            </a:p>
          </p:txBody>
        </p:sp>
        <p:sp>
          <p:nvSpPr>
            <p:cNvPr id="273" name="文字方塊 272"/>
            <p:cNvSpPr txBox="1"/>
            <p:nvPr/>
          </p:nvSpPr>
          <p:spPr>
            <a:xfrm>
              <a:off x="9959618" y="48182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171</a:t>
              </a:r>
              <a:endParaRPr lang="zh-TW" altLang="en-US" dirty="0">
                <a:latin typeface="Times New Roman" panose="02020603050405020304" pitchFamily="18" charset="0"/>
                <a:cs typeface="Times New Roman" panose="02020603050405020304" pitchFamily="18" charset="0"/>
              </a:endParaRPr>
            </a:p>
          </p:txBody>
        </p:sp>
      </p:grpSp>
      <p:grpSp>
        <p:nvGrpSpPr>
          <p:cNvPr id="274" name="群組 273"/>
          <p:cNvGrpSpPr/>
          <p:nvPr/>
        </p:nvGrpSpPr>
        <p:grpSpPr>
          <a:xfrm>
            <a:off x="6273172" y="4889180"/>
            <a:ext cx="1429301" cy="1420905"/>
            <a:chOff x="9349980" y="4462720"/>
            <a:chExt cx="1429301" cy="1420905"/>
          </a:xfrm>
        </p:grpSpPr>
        <p:sp>
          <p:nvSpPr>
            <p:cNvPr id="27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91" name="文字方塊 290"/>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292" name="文字方塊 291"/>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293" name="文字方塊 292"/>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294" name="文字方塊 293"/>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95" name="文字方塊 294"/>
            <p:cNvSpPr txBox="1"/>
            <p:nvPr/>
          </p:nvSpPr>
          <p:spPr>
            <a:xfrm>
              <a:off x="9638241" y="446554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126</a:t>
              </a:r>
              <a:endParaRPr lang="zh-TW" altLang="en-US" dirty="0">
                <a:latin typeface="Times New Roman" panose="02020603050405020304" pitchFamily="18" charset="0"/>
                <a:cs typeface="Times New Roman" panose="02020603050405020304" pitchFamily="18" charset="0"/>
              </a:endParaRPr>
            </a:p>
          </p:txBody>
        </p:sp>
        <p:sp>
          <p:nvSpPr>
            <p:cNvPr id="296" name="文字方塊 295"/>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97" name="文字方塊 296"/>
            <p:cNvSpPr txBox="1"/>
            <p:nvPr/>
          </p:nvSpPr>
          <p:spPr>
            <a:xfrm>
              <a:off x="9349980" y="482874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99</a:t>
              </a:r>
              <a:endParaRPr lang="zh-TW" altLang="en-US" dirty="0">
                <a:latin typeface="Times New Roman" panose="02020603050405020304" pitchFamily="18" charset="0"/>
                <a:cs typeface="Times New Roman" panose="02020603050405020304" pitchFamily="18" charset="0"/>
              </a:endParaRPr>
            </a:p>
          </p:txBody>
        </p:sp>
        <p:sp>
          <p:nvSpPr>
            <p:cNvPr id="298" name="文字方塊 297"/>
            <p:cNvSpPr txBox="1"/>
            <p:nvPr/>
          </p:nvSpPr>
          <p:spPr>
            <a:xfrm>
              <a:off x="9633415" y="518496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144</a:t>
              </a:r>
              <a:endParaRPr lang="zh-TW" altLang="en-US" dirty="0">
                <a:latin typeface="Times New Roman" panose="02020603050405020304" pitchFamily="18" charset="0"/>
                <a:cs typeface="Times New Roman" panose="02020603050405020304" pitchFamily="18" charset="0"/>
              </a:endParaRPr>
            </a:p>
          </p:txBody>
        </p:sp>
        <p:sp>
          <p:nvSpPr>
            <p:cNvPr id="299" name="文字方塊 298"/>
            <p:cNvSpPr txBox="1"/>
            <p:nvPr/>
          </p:nvSpPr>
          <p:spPr>
            <a:xfrm>
              <a:off x="9621975" y="481508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198</a:t>
              </a:r>
              <a:endParaRPr lang="zh-TW" altLang="en-US" dirty="0">
                <a:latin typeface="Times New Roman" panose="02020603050405020304" pitchFamily="18" charset="0"/>
                <a:cs typeface="Times New Roman" panose="02020603050405020304" pitchFamily="18" charset="0"/>
              </a:endParaRPr>
            </a:p>
          </p:txBody>
        </p:sp>
        <p:sp>
          <p:nvSpPr>
            <p:cNvPr id="300" name="文字方塊 299"/>
            <p:cNvSpPr txBox="1"/>
            <p:nvPr/>
          </p:nvSpPr>
          <p:spPr>
            <a:xfrm>
              <a:off x="9959618" y="48182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171</a:t>
              </a:r>
              <a:endParaRPr lang="zh-TW" altLang="en-US" dirty="0">
                <a:latin typeface="Times New Roman" panose="02020603050405020304" pitchFamily="18" charset="0"/>
                <a:cs typeface="Times New Roman" panose="02020603050405020304" pitchFamily="18" charset="0"/>
              </a:endParaRPr>
            </a:p>
          </p:txBody>
        </p:sp>
      </p:grpSp>
      <p:grpSp>
        <p:nvGrpSpPr>
          <p:cNvPr id="301" name="群組 300"/>
          <p:cNvGrpSpPr/>
          <p:nvPr/>
        </p:nvGrpSpPr>
        <p:grpSpPr>
          <a:xfrm>
            <a:off x="6425572" y="5041580"/>
            <a:ext cx="1429301" cy="1420905"/>
            <a:chOff x="9349980" y="4462720"/>
            <a:chExt cx="1429301" cy="1420905"/>
          </a:xfrm>
        </p:grpSpPr>
        <p:sp>
          <p:nvSpPr>
            <p:cNvPr id="30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0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8" name="文字方塊 317"/>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319" name="文字方塊 318"/>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320" name="文字方塊 319"/>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321" name="文字方塊 320"/>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322" name="文字方塊 321"/>
            <p:cNvSpPr txBox="1"/>
            <p:nvPr/>
          </p:nvSpPr>
          <p:spPr>
            <a:xfrm>
              <a:off x="9638241" y="446554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126</a:t>
              </a:r>
              <a:endParaRPr lang="zh-TW" altLang="en-US" dirty="0">
                <a:latin typeface="Times New Roman" panose="02020603050405020304" pitchFamily="18" charset="0"/>
                <a:cs typeface="Times New Roman" panose="02020603050405020304" pitchFamily="18" charset="0"/>
              </a:endParaRPr>
            </a:p>
          </p:txBody>
        </p:sp>
        <p:sp>
          <p:nvSpPr>
            <p:cNvPr id="323" name="文字方塊 322"/>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24" name="文字方塊 323"/>
            <p:cNvSpPr txBox="1"/>
            <p:nvPr/>
          </p:nvSpPr>
          <p:spPr>
            <a:xfrm>
              <a:off x="9349980" y="482874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99</a:t>
              </a:r>
              <a:endParaRPr lang="zh-TW" altLang="en-US" dirty="0">
                <a:latin typeface="Times New Roman" panose="02020603050405020304" pitchFamily="18" charset="0"/>
                <a:cs typeface="Times New Roman" panose="02020603050405020304" pitchFamily="18" charset="0"/>
              </a:endParaRPr>
            </a:p>
          </p:txBody>
        </p:sp>
        <p:sp>
          <p:nvSpPr>
            <p:cNvPr id="325" name="文字方塊 324"/>
            <p:cNvSpPr txBox="1"/>
            <p:nvPr/>
          </p:nvSpPr>
          <p:spPr>
            <a:xfrm>
              <a:off x="9633415" y="518496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144</a:t>
              </a:r>
              <a:endParaRPr lang="zh-TW" altLang="en-US" dirty="0">
                <a:latin typeface="Times New Roman" panose="02020603050405020304" pitchFamily="18" charset="0"/>
                <a:cs typeface="Times New Roman" panose="02020603050405020304" pitchFamily="18" charset="0"/>
              </a:endParaRPr>
            </a:p>
          </p:txBody>
        </p:sp>
        <p:sp>
          <p:nvSpPr>
            <p:cNvPr id="326" name="文字方塊 325"/>
            <p:cNvSpPr txBox="1"/>
            <p:nvPr/>
          </p:nvSpPr>
          <p:spPr>
            <a:xfrm>
              <a:off x="9621975" y="481508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198</a:t>
              </a:r>
              <a:endParaRPr lang="zh-TW" altLang="en-US" dirty="0">
                <a:latin typeface="Times New Roman" panose="02020603050405020304" pitchFamily="18" charset="0"/>
                <a:cs typeface="Times New Roman" panose="02020603050405020304" pitchFamily="18" charset="0"/>
              </a:endParaRPr>
            </a:p>
          </p:txBody>
        </p:sp>
        <p:sp>
          <p:nvSpPr>
            <p:cNvPr id="327" name="文字方塊 326"/>
            <p:cNvSpPr txBox="1"/>
            <p:nvPr/>
          </p:nvSpPr>
          <p:spPr>
            <a:xfrm>
              <a:off x="9959618" y="48182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171</a:t>
              </a:r>
              <a:endParaRPr lang="zh-TW" altLang="en-US" dirty="0">
                <a:latin typeface="Times New Roman" panose="02020603050405020304" pitchFamily="18" charset="0"/>
                <a:cs typeface="Times New Roman" panose="02020603050405020304" pitchFamily="18" charset="0"/>
              </a:endParaRPr>
            </a:p>
          </p:txBody>
        </p:sp>
      </p:grpSp>
      <p:cxnSp>
        <p:nvCxnSpPr>
          <p:cNvPr id="328" name="直線接點 327"/>
          <p:cNvCxnSpPr>
            <a:stCxn id="124" idx="0"/>
          </p:cNvCxnSpPr>
          <p:nvPr/>
        </p:nvCxnSpPr>
        <p:spPr bwMode="auto">
          <a:xfrm>
            <a:off x="1751691" y="5065996"/>
            <a:ext cx="1422329" cy="736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9" name="直線接點 328"/>
          <p:cNvCxnSpPr>
            <a:stCxn id="124" idx="1"/>
          </p:cNvCxnSpPr>
          <p:nvPr/>
        </p:nvCxnSpPr>
        <p:spPr bwMode="auto">
          <a:xfrm>
            <a:off x="1543942" y="5250662"/>
            <a:ext cx="1630078" cy="5601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0" name="直線接點 329"/>
          <p:cNvCxnSpPr>
            <a:stCxn id="101" idx="0"/>
          </p:cNvCxnSpPr>
          <p:nvPr/>
        </p:nvCxnSpPr>
        <p:spPr bwMode="auto">
          <a:xfrm>
            <a:off x="1755629" y="5428339"/>
            <a:ext cx="1418391" cy="38249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6683983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a:xfrm>
            <a:off x="190681" y="905397"/>
            <a:ext cx="8856662" cy="5318125"/>
          </a:xfrm>
        </p:spPr>
        <p:txBody>
          <a:bodyPr/>
          <a:lstStyle/>
          <a:p>
            <a:r>
              <a:rPr lang="en-US" altLang="zh-CN" dirty="0"/>
              <a:t>Feature refinement(FR) </a:t>
            </a:r>
            <a:r>
              <a:rPr lang="en-US" altLang="zh-CN" dirty="0" smtClean="0"/>
              <a:t>stage</a:t>
            </a:r>
          </a:p>
          <a:p>
            <a:pPr lvl="1"/>
            <a:r>
              <a:rPr lang="en-US" altLang="zh-CN" dirty="0"/>
              <a:t>During the feature refinement stage, the boundary artifacts are reduced and </a:t>
            </a:r>
            <a:r>
              <a:rPr lang="en-US" altLang="zh-CN" dirty="0">
                <a:solidFill>
                  <a:srgbClr val="FF0000"/>
                </a:solidFill>
              </a:rPr>
              <a:t>textural information</a:t>
            </a:r>
            <a:r>
              <a:rPr lang="en-US" altLang="zh-CN" dirty="0"/>
              <a:t> is enhanced for the efficient reconstruction of a noise-free image</a:t>
            </a:r>
            <a:endParaRPr lang="en-US" altLang="zh-CN"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Method(19/23)</a:t>
            </a:r>
            <a:endParaRPr lang="zh-TW" altLang="en-US" sz="3200" dirty="0"/>
          </a:p>
        </p:txBody>
      </p:sp>
      <p:sp>
        <p:nvSpPr>
          <p:cNvPr id="9" name="矩形 8"/>
          <p:cNvSpPr/>
          <p:nvPr/>
        </p:nvSpPr>
        <p:spPr>
          <a:xfrm>
            <a:off x="0" y="2996952"/>
            <a:ext cx="9144000" cy="461665"/>
          </a:xfrm>
          <a:prstGeom prst="rect">
            <a:avLst/>
          </a:prstGeom>
        </p:spPr>
        <p:txBody>
          <a:bodyPr wrap="square">
            <a:spAutoFit/>
          </a:bodyPr>
          <a:lstStyle/>
          <a:p>
            <a:pPr marL="457197" lvl="1" indent="0" algn="ctr">
              <a:buNone/>
            </a:pPr>
            <a:r>
              <a:rPr lang="en-US" altLang="zh-CN" sz="2400" dirty="0" smtClean="0">
                <a:latin typeface="Times New Roman" panose="02020603050405020304" pitchFamily="18" charset="0"/>
                <a:cs typeface="Times New Roman" panose="02020603050405020304" pitchFamily="18" charset="0"/>
              </a:rPr>
              <a:t>Table 3.2: Setting of the proposed image refinement module</a:t>
            </a:r>
            <a:endParaRPr lang="en-US" altLang="zh-CN" sz="24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rotWithShape="1">
          <a:blip r:embed="rId3"/>
          <a:srcRect l="8263" t="24801" r="23225" b="29000"/>
          <a:stretch/>
        </p:blipFill>
        <p:spPr>
          <a:xfrm>
            <a:off x="1043608" y="3428999"/>
            <a:ext cx="7492290" cy="2841903"/>
          </a:xfrm>
          <a:prstGeom prst="rect">
            <a:avLst/>
          </a:prstGeom>
        </p:spPr>
      </p:pic>
    </p:spTree>
    <p:extLst>
      <p:ext uri="{BB962C8B-B14F-4D97-AF65-F5344CB8AC3E}">
        <p14:creationId xmlns:p14="http://schemas.microsoft.com/office/powerpoint/2010/main" val="42106801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smtClean="0"/>
                  <a:t>During acquisition and transmission under adverse conditions, images are usually contaminated by impulse </a:t>
                </a:r>
                <a:r>
                  <a:rPr lang="en-US" altLang="zh-TW" dirty="0"/>
                  <a:t>noise</a:t>
                </a:r>
                <a:r>
                  <a:rPr lang="en-US" altLang="zh-TW" dirty="0" smtClean="0"/>
                  <a:t>.</a:t>
                </a:r>
              </a:p>
              <a:p>
                <a:pPr lvl="1"/>
                <a:r>
                  <a:rPr lang="en-US" altLang="zh-TW" dirty="0"/>
                  <a:t>The noisy image production process of the additive noise model [7] can </a:t>
                </a:r>
                <a:r>
                  <a:rPr lang="en-US" altLang="zh-TW" dirty="0" smtClean="0"/>
                  <a:t>be described </a:t>
                </a:r>
                <a:r>
                  <a:rPr lang="en-US" altLang="zh-TW" dirty="0"/>
                  <a:t>as follows</a:t>
                </a:r>
                <a:r>
                  <a:rPr lang="en-US" altLang="zh-TW" dirty="0" smtClean="0"/>
                  <a:t>:</a:t>
                </a:r>
              </a:p>
              <a:p>
                <a:pPr lvl="1"/>
                <a:endParaRPr lang="en-US" altLang="zh-TW" dirty="0"/>
              </a:p>
              <a:p>
                <a:pPr lvl="1"/>
                <a:endParaRPr lang="en-US" altLang="zh-TW" dirty="0" smtClean="0"/>
              </a:p>
              <a:p>
                <a:pPr lvl="1"/>
                <a:endParaRPr lang="en-US" altLang="zh-TW" dirty="0" smtClean="0"/>
              </a:p>
              <a:p>
                <a:pPr lvl="2"/>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𝐼</m:t>
                        </m:r>
                      </m:e>
                      <m:sub>
                        <m:r>
                          <a:rPr lang="en-US" altLang="zh-TW" i="1">
                            <a:latin typeface="Cambria Math" panose="02040503050406030204" pitchFamily="18" charset="0"/>
                          </a:rPr>
                          <m:t>𝑥</m:t>
                        </m:r>
                      </m:sub>
                    </m:sSub>
                  </m:oMath>
                </a14:m>
                <a:r>
                  <a:rPr lang="en-US" altLang="zh-TW" dirty="0" smtClean="0"/>
                  <a:t> is the observed noisy image</a:t>
                </a:r>
              </a:p>
              <a:p>
                <a:pPr lvl="2"/>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𝐽</m:t>
                        </m:r>
                      </m:e>
                      <m:sub>
                        <m:r>
                          <a:rPr lang="en-US" altLang="zh-TW" i="1">
                            <a:latin typeface="Cambria Math" panose="02040503050406030204" pitchFamily="18" charset="0"/>
                          </a:rPr>
                          <m:t>𝑥</m:t>
                        </m:r>
                      </m:sub>
                    </m:sSub>
                  </m:oMath>
                </a14:m>
                <a:r>
                  <a:rPr lang="en-US" altLang="zh-TW" dirty="0" smtClean="0"/>
                  <a:t> is true image</a:t>
                </a:r>
              </a:p>
              <a:p>
                <a:pPr lvl="2"/>
                <a14:m>
                  <m:oMath xmlns:m="http://schemas.openxmlformats.org/officeDocument/2006/math">
                    <m:r>
                      <a:rPr lang="en-US" altLang="zh-TW" i="1">
                        <a:latin typeface="Cambria Math" panose="02040503050406030204" pitchFamily="18" charset="0"/>
                      </a:rPr>
                      <m:t>𝑛</m:t>
                    </m:r>
                  </m:oMath>
                </a14:m>
                <a:r>
                  <a:rPr lang="en-US" altLang="zh-TW" dirty="0" smtClean="0"/>
                  <a:t> is noise in the image</a:t>
                </a:r>
                <a:endParaRPr lang="en-US" altLang="zh-TW" dirty="0"/>
              </a:p>
              <a:p>
                <a:pPr lvl="1"/>
                <a:endParaRPr lang="en-US" altLang="zh-TW" dirty="0" smtClean="0"/>
              </a:p>
              <a:p>
                <a:endParaRPr lang="en-US" altLang="zh-TW" dirty="0"/>
              </a:p>
              <a:p>
                <a:pPr lvl="1"/>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l="-551" t="-1261" r="-5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 xmlns:a16="http://schemas.microsoft.com/office/drawing/2014/main" id="{B8116018-75D7-4BC4-A0E6-C906572952EB}"/>
                  </a:ext>
                </a:extLst>
              </p:cNvPr>
              <p:cNvSpPr txBox="1"/>
              <p:nvPr/>
            </p:nvSpPr>
            <p:spPr>
              <a:xfrm>
                <a:off x="3419872" y="3501008"/>
                <a:ext cx="5271058" cy="369332"/>
              </a:xfrm>
              <a:prstGeom prst="rect">
                <a:avLst/>
              </a:prstGeom>
              <a:noFill/>
            </p:spPr>
            <p:txBody>
              <a:bodyPr wrap="none" lIns="0" tIns="0" rIns="0" bIns="0" rtlCol="0">
                <a:spAutoFit/>
              </a:bodyPr>
              <a:lstStyle/>
              <a:p>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𝐼</m:t>
                        </m:r>
                      </m:e>
                      <m:sub>
                        <m:r>
                          <a:rPr lang="en-US" altLang="zh-TW" sz="2400" b="0" i="1" smtClean="0">
                            <a:latin typeface="Cambria Math" panose="02040503050406030204" pitchFamily="18" charset="0"/>
                          </a:rPr>
                          <m:t>𝑥</m:t>
                        </m:r>
                      </m:sub>
                    </m:sSub>
                    <m:r>
                      <a:rPr lang="en-US" altLang="zh-TW" sz="240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𝐽</m:t>
                        </m:r>
                      </m:e>
                      <m:sub>
                        <m:r>
                          <a:rPr lang="en-US" altLang="zh-TW" sz="2400" b="0" i="1" smtClean="0">
                            <a:latin typeface="Cambria Math" panose="02040503050406030204" pitchFamily="18" charset="0"/>
                          </a:rPr>
                          <m:t>𝑥</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𝑛</m:t>
                    </m:r>
                  </m:oMath>
                </a14:m>
                <a:r>
                  <a:rPr lang="zh-TW" altLang="en-US" sz="2400" dirty="0" smtClean="0">
                    <a:latin typeface="Times New Roman" panose="02020603050405020304" pitchFamily="18" charset="0"/>
                    <a:cs typeface="Times New Roman" panose="02020603050405020304" pitchFamily="18" charset="0"/>
                  </a:rPr>
                  <a:t>                                          </a:t>
                </a:r>
                <a:r>
                  <a:rPr lang="en-US" altLang="zh-TW" sz="2400" dirty="0" smtClean="0">
                    <a:latin typeface="Times New Roman" panose="02020603050405020304" pitchFamily="18" charset="0"/>
                    <a:cs typeface="Times New Roman" panose="02020603050405020304" pitchFamily="18" charset="0"/>
                  </a:rPr>
                  <a:t>(1.1)</a:t>
                </a:r>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 xmlns:a16="http://schemas.microsoft.com/office/drawing/2014/main" xmlns:a14="http://schemas.microsoft.com/office/drawing/2010/main" id="{B8116018-75D7-4BC4-A0E6-C906572952EB}"/>
                  </a:ext>
                </a:extLst>
              </p:cNvPr>
              <p:cNvSpPr txBox="1">
                <a:spLocks noRot="1" noChangeAspect="1" noMove="1" noResize="1" noEditPoints="1" noAdjustHandles="1" noChangeArrowheads="1" noChangeShapeType="1" noTextEdit="1"/>
              </p:cNvSpPr>
              <p:nvPr/>
            </p:nvSpPr>
            <p:spPr>
              <a:xfrm>
                <a:off x="3419872" y="3501008"/>
                <a:ext cx="5271058" cy="369332"/>
              </a:xfrm>
              <a:prstGeom prst="rect">
                <a:avLst/>
              </a:prstGeom>
              <a:blipFill rotWithShape="0">
                <a:blip r:embed="rId3"/>
                <a:stretch>
                  <a:fillRect l="-1965" t="-24590" r="-2659" b="-49180"/>
                </a:stretch>
              </a:blipFill>
            </p:spPr>
            <p:txBody>
              <a:bodyPr/>
              <a:lstStyle/>
              <a:p>
                <a:r>
                  <a:rPr lang="zh-TW" altLang="en-US">
                    <a:noFill/>
                  </a:rPr>
                  <a:t> </a:t>
                </a:r>
              </a:p>
            </p:txBody>
          </p:sp>
        </mc:Fallback>
      </mc:AlternateContent>
      <p:sp>
        <p:nvSpPr>
          <p:cNvPr id="10" name="標題 1"/>
          <p:cNvSpPr>
            <a:spLocks noGrp="1"/>
          </p:cNvSpPr>
          <p:nvPr>
            <p:ph type="title"/>
          </p:nvPr>
        </p:nvSpPr>
        <p:spPr>
          <a:xfrm>
            <a:off x="1" y="3"/>
            <a:ext cx="9144000" cy="720725"/>
          </a:xfrm>
        </p:spPr>
        <p:txBody>
          <a:bodyPr/>
          <a:lstStyle/>
          <a:p>
            <a:pPr algn="ctr"/>
            <a:r>
              <a:rPr lang="en-US" altLang="zh-TW" sz="3200" dirty="0" smtClean="0"/>
              <a:t>Introduction(1/6)</a:t>
            </a:r>
            <a:endParaRPr lang="zh-TW" altLang="en-US" sz="3200" dirty="0"/>
          </a:p>
        </p:txBody>
      </p:sp>
    </p:spTree>
    <p:extLst>
      <p:ext uri="{BB962C8B-B14F-4D97-AF65-F5344CB8AC3E}">
        <p14:creationId xmlns:p14="http://schemas.microsoft.com/office/powerpoint/2010/main" val="31373063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內容版面配置區 2"/>
          <p:cNvSpPr>
            <a:spLocks noGrp="1"/>
          </p:cNvSpPr>
          <p:nvPr>
            <p:ph idx="1"/>
          </p:nvPr>
        </p:nvSpPr>
        <p:spPr>
          <a:xfrm>
            <a:off x="190681" y="905397"/>
            <a:ext cx="8856662" cy="5318125"/>
          </a:xfrm>
        </p:spPr>
        <p:txBody>
          <a:bodyPr/>
          <a:lstStyle/>
          <a:p>
            <a:r>
              <a:rPr lang="en-US" altLang="zh-CN" dirty="0"/>
              <a:t>Feature refinement(FR) </a:t>
            </a:r>
            <a:r>
              <a:rPr lang="en-US" altLang="zh-CN" dirty="0" smtClean="0"/>
              <a:t>stage</a:t>
            </a:r>
          </a:p>
          <a:p>
            <a:pPr lvl="1"/>
            <a:r>
              <a:rPr lang="en-US" altLang="zh-CN" dirty="0"/>
              <a:t>The layer convolutional </a:t>
            </a:r>
            <a:r>
              <a:rPr lang="en-US" altLang="zh-CN" dirty="0">
                <a:solidFill>
                  <a:srgbClr val="FF0000"/>
                </a:solidFill>
              </a:rPr>
              <a:t>extract useful features </a:t>
            </a:r>
            <a:r>
              <a:rPr lang="en-US" altLang="zh-CN" dirty="0"/>
              <a:t>for </a:t>
            </a:r>
            <a:r>
              <a:rPr lang="en-US" altLang="zh-CN" dirty="0" smtClean="0"/>
              <a:t>image.</a:t>
            </a:r>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 xmlns:a16="http://schemas.microsoft.com/office/drawing/2014/main" id="{F62553EE-A38E-45D6-AE4B-2FC4033E4499}"/>
              </a:ext>
            </a:extLst>
          </p:cNvPr>
          <p:cNvGrpSpPr/>
          <p:nvPr/>
        </p:nvGrpSpPr>
        <p:grpSpPr>
          <a:xfrm>
            <a:off x="4849271" y="1752420"/>
            <a:ext cx="2948627" cy="2700775"/>
            <a:chOff x="4853152" y="2975300"/>
            <a:chExt cx="2948627" cy="2700775"/>
          </a:xfrm>
        </p:grpSpPr>
        <p:sp>
          <p:nvSpPr>
            <p:cNvPr id="5" name="立方體 4">
              <a:extLst>
                <a:ext uri="{FF2B5EF4-FFF2-40B4-BE49-F238E27FC236}">
                  <a16:creationId xmlns="" xmlns:a16="http://schemas.microsoft.com/office/drawing/2014/main" id="{95A66AF3-A17A-430A-8898-CE6A5E5245D0}"/>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6" name="直線接點 5">
              <a:extLst>
                <a:ext uri="{FF2B5EF4-FFF2-40B4-BE49-F238E27FC236}">
                  <a16:creationId xmlns="" xmlns:a16="http://schemas.microsoft.com/office/drawing/2014/main" id="{BAA4B88B-5B0A-4ED3-A05A-ADC7D6A06E05}"/>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 name="左大括弧 6">
              <a:extLst>
                <a:ext uri="{FF2B5EF4-FFF2-40B4-BE49-F238E27FC236}">
                  <a16:creationId xmlns="" xmlns:a16="http://schemas.microsoft.com/office/drawing/2014/main" id="{EE5840C2-FFAA-48BE-A9C1-6FE66BEAE2EF}"/>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立方體 7">
              <a:extLst>
                <a:ext uri="{FF2B5EF4-FFF2-40B4-BE49-F238E27FC236}">
                  <a16:creationId xmlns="" xmlns:a16="http://schemas.microsoft.com/office/drawing/2014/main" id="{A1C0F29A-9482-4508-8814-25C5DC91C0C3}"/>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9" name="立方體 8">
              <a:extLst>
                <a:ext uri="{FF2B5EF4-FFF2-40B4-BE49-F238E27FC236}">
                  <a16:creationId xmlns="" xmlns:a16="http://schemas.microsoft.com/office/drawing/2014/main" id="{FEF39319-F2F6-4FC8-A52B-85C1FC343C20}"/>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 xmlns:a16="http://schemas.microsoft.com/office/drawing/2014/main" id="{7FEBC389-DC41-4F95-86FD-C3EA8C6D44D2}"/>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 xmlns:a16="http://schemas.microsoft.com/office/drawing/2014/main" id="{5B9FC470-DF4C-416E-84E2-6A6DCE16A955}"/>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 xmlns:a16="http://schemas.microsoft.com/office/drawing/2014/main" id="{54AF1E90-A2DE-40A0-ACBE-9A48474C87E9}"/>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 xmlns:a16="http://schemas.microsoft.com/office/drawing/2014/main" id="{9F573464-C604-4F0C-A73D-16E6F9BE3F78}"/>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 xmlns:a16="http://schemas.microsoft.com/office/drawing/2014/main" id="{26E823C2-0F78-4EFC-A25C-AAD1654D47F6}"/>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 xmlns:a16="http://schemas.microsoft.com/office/drawing/2014/main" id="{49E1C53D-8F6F-4802-B1E6-83922C2EB6F2}"/>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16" name="直線接點 15">
              <a:extLst>
                <a:ext uri="{FF2B5EF4-FFF2-40B4-BE49-F238E27FC236}">
                  <a16:creationId xmlns="" xmlns:a16="http://schemas.microsoft.com/office/drawing/2014/main" id="{9D11E353-EDB8-49B7-BB7F-C8347D7988B2}"/>
                </a:ext>
              </a:extLst>
            </p:cNvPr>
            <p:cNvCxnSpPr>
              <a:endCxn id="13"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18" name="群組 17">
            <a:extLst>
              <a:ext uri="{FF2B5EF4-FFF2-40B4-BE49-F238E27FC236}">
                <a16:creationId xmlns="" xmlns:a16="http://schemas.microsoft.com/office/drawing/2014/main" id="{B9F65A2A-7E03-4BB7-988D-5DD0CD31588B}"/>
              </a:ext>
            </a:extLst>
          </p:cNvPr>
          <p:cNvGrpSpPr/>
          <p:nvPr/>
        </p:nvGrpSpPr>
        <p:grpSpPr>
          <a:xfrm>
            <a:off x="562092" y="1873131"/>
            <a:ext cx="4384868" cy="2583296"/>
            <a:chOff x="153038" y="3074181"/>
            <a:chExt cx="4384868" cy="2583296"/>
          </a:xfrm>
        </p:grpSpPr>
        <p:grpSp>
          <p:nvGrpSpPr>
            <p:cNvPr id="29" name="群組 28">
              <a:extLst>
                <a:ext uri="{FF2B5EF4-FFF2-40B4-BE49-F238E27FC236}">
                  <a16:creationId xmlns="" xmlns:a16="http://schemas.microsoft.com/office/drawing/2014/main" id="{E4E3EED4-A37C-446D-BD81-0C3C55509CD0}"/>
                </a:ext>
              </a:extLst>
            </p:cNvPr>
            <p:cNvGrpSpPr/>
            <p:nvPr/>
          </p:nvGrpSpPr>
          <p:grpSpPr>
            <a:xfrm>
              <a:off x="153038" y="3390483"/>
              <a:ext cx="2363590" cy="2266994"/>
              <a:chOff x="6861837" y="545167"/>
              <a:chExt cx="2363590" cy="2266994"/>
            </a:xfrm>
          </p:grpSpPr>
          <p:sp>
            <p:nvSpPr>
              <p:cNvPr id="31" name="立方體 30">
                <a:extLst>
                  <a:ext uri="{FF2B5EF4-FFF2-40B4-BE49-F238E27FC236}">
                    <a16:creationId xmlns="" xmlns:a16="http://schemas.microsoft.com/office/drawing/2014/main" id="{38999ADE-9FAA-4CE4-9D06-B1AA906DADF8}"/>
                  </a:ext>
                </a:extLst>
              </p:cNvPr>
              <p:cNvSpPr/>
              <p:nvPr/>
            </p:nvSpPr>
            <p:spPr>
              <a:xfrm rot="16200000">
                <a:off x="7497753" y="937469"/>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2" name="立方體 31">
                <a:extLst>
                  <a:ext uri="{FF2B5EF4-FFF2-40B4-BE49-F238E27FC236}">
                    <a16:creationId xmlns="" xmlns:a16="http://schemas.microsoft.com/office/drawing/2014/main" id="{9642485E-3C6A-4739-8958-BA698B402B5A}"/>
                  </a:ext>
                </a:extLst>
              </p:cNvPr>
              <p:cNvSpPr/>
              <p:nvPr/>
            </p:nvSpPr>
            <p:spPr>
              <a:xfrm rot="16200000">
                <a:off x="7641769" y="1117524"/>
                <a:ext cx="1216152" cy="1216152"/>
              </a:xfrm>
              <a:prstGeom prst="cube">
                <a:avLst>
                  <a:gd name="adj" fmla="val 534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3" name="立方體 32">
                <a:extLst>
                  <a:ext uri="{FF2B5EF4-FFF2-40B4-BE49-F238E27FC236}">
                    <a16:creationId xmlns="" xmlns:a16="http://schemas.microsoft.com/office/drawing/2014/main" id="{12374326-BCF6-451C-8D37-67F9F4D4E5FA}"/>
                  </a:ext>
                </a:extLst>
              </p:cNvPr>
              <p:cNvSpPr/>
              <p:nvPr/>
            </p:nvSpPr>
            <p:spPr>
              <a:xfrm rot="16200000">
                <a:off x="7840885" y="1297578"/>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 xmlns:a16="http://schemas.microsoft.com/office/drawing/2014/main" id="{5DB30BA7-9AEE-447D-AF17-8BD43E342A46}"/>
                  </a:ext>
                </a:extLst>
              </p:cNvPr>
              <p:cNvSpPr txBox="1"/>
              <p:nvPr/>
            </p:nvSpPr>
            <p:spPr>
              <a:xfrm>
                <a:off x="8607721" y="6942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 xmlns:a16="http://schemas.microsoft.com/office/drawing/2014/main" id="{D782927C-837F-44D3-B13D-3612AAF69BBE}"/>
                  </a:ext>
                </a:extLst>
              </p:cNvPr>
              <p:cNvSpPr txBox="1"/>
              <p:nvPr/>
            </p:nvSpPr>
            <p:spPr>
              <a:xfrm>
                <a:off x="8760121" y="8466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 xmlns:a16="http://schemas.microsoft.com/office/drawing/2014/main" id="{6B88D547-714A-4CD1-A125-A24518F47330}"/>
                  </a:ext>
                </a:extLst>
              </p:cNvPr>
              <p:cNvSpPr txBox="1"/>
              <p:nvPr/>
            </p:nvSpPr>
            <p:spPr>
              <a:xfrm>
                <a:off x="8912521" y="9990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 xmlns:a16="http://schemas.microsoft.com/office/drawing/2014/main" id="{80EB2922-4EE8-4F96-93FE-48FF71580029}"/>
                  </a:ext>
                </a:extLst>
              </p:cNvPr>
              <p:cNvSpPr txBox="1"/>
              <p:nvPr/>
            </p:nvSpPr>
            <p:spPr>
              <a:xfrm>
                <a:off x="7832965" y="545167"/>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512</a:t>
                </a:r>
                <a:endParaRPr lang="zh-TW" altLang="en-US" sz="2000"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 xmlns:a16="http://schemas.microsoft.com/office/drawing/2014/main" id="{8DC0E360-AB50-483B-B8E6-F79F0C97A5C5}"/>
                  </a:ext>
                </a:extLst>
              </p:cNvPr>
              <p:cNvSpPr txBox="1"/>
              <p:nvPr/>
            </p:nvSpPr>
            <p:spPr>
              <a:xfrm>
                <a:off x="6861837" y="130559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512</a:t>
                </a:r>
                <a:endParaRPr lang="zh-TW" altLang="en-US" sz="2000" dirty="0">
                  <a:latin typeface="Times New Roman" panose="02020603050405020304" pitchFamily="18" charset="0"/>
                  <a:cs typeface="Times New Roman" panose="02020603050405020304" pitchFamily="18" charset="0"/>
                </a:endParaRPr>
              </a:p>
            </p:txBody>
          </p:sp>
          <p:sp>
            <p:nvSpPr>
              <p:cNvPr id="39" name="左大括弧 38">
                <a:extLst>
                  <a:ext uri="{FF2B5EF4-FFF2-40B4-BE49-F238E27FC236}">
                    <a16:creationId xmlns="" xmlns:a16="http://schemas.microsoft.com/office/drawing/2014/main" id="{D4039464-F2BC-49D1-99FF-B6ABA4AD2BDA}"/>
                  </a:ext>
                </a:extLst>
              </p:cNvPr>
              <p:cNvSpPr/>
              <p:nvPr/>
            </p:nvSpPr>
            <p:spPr>
              <a:xfrm rot="8208948" flipH="1">
                <a:off x="7477673" y="2118057"/>
                <a:ext cx="231766" cy="614960"/>
              </a:xfrm>
              <a:prstGeom prst="leftBrace">
                <a:avLst>
                  <a:gd name="adj1" fmla="val 1998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 xmlns:a16="http://schemas.microsoft.com/office/drawing/2014/main" id="{9A5FA37C-87F1-4CA1-8564-B8FC7B118CFE}"/>
                  </a:ext>
                </a:extLst>
              </p:cNvPr>
              <p:cNvSpPr txBox="1"/>
              <p:nvPr/>
            </p:nvSpPr>
            <p:spPr>
              <a:xfrm>
                <a:off x="7184847" y="2412051"/>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a:t>
                </a:r>
                <a:endParaRPr lang="zh-TW" altLang="en-US" sz="2000" dirty="0">
                  <a:latin typeface="Times New Roman" panose="02020603050405020304" pitchFamily="18" charset="0"/>
                  <a:cs typeface="Times New Roman" panose="02020603050405020304" pitchFamily="18" charset="0"/>
                </a:endParaRPr>
              </a:p>
            </p:txBody>
          </p:sp>
        </p:grpSp>
        <p:sp>
          <p:nvSpPr>
            <p:cNvPr id="20" name="立方體 19">
              <a:extLst>
                <a:ext uri="{FF2B5EF4-FFF2-40B4-BE49-F238E27FC236}">
                  <a16:creationId xmlns="" xmlns:a16="http://schemas.microsoft.com/office/drawing/2014/main" id="{22377468-8E3D-41FF-8B20-E023A14B8920}"/>
                </a:ext>
              </a:extLst>
            </p:cNvPr>
            <p:cNvSpPr/>
            <p:nvPr/>
          </p:nvSpPr>
          <p:spPr>
            <a:xfrm rot="16200000">
              <a:off x="750095" y="3812659"/>
              <a:ext cx="1034393" cy="965953"/>
            </a:xfrm>
            <a:prstGeom prst="cube">
              <a:avLst>
                <a:gd name="adj" fmla="val 43155"/>
              </a:avLst>
            </a:prstGeom>
            <a:solidFill>
              <a:srgbClr val="FFC000">
                <a:alpha val="60000"/>
              </a:srgbClr>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 xmlns:a16="http://schemas.microsoft.com/office/drawing/2014/main" id="{DC8CB2BA-C9A7-42BC-97B2-9BE3A06D3992}"/>
                </a:ext>
              </a:extLst>
            </p:cNvPr>
            <p:cNvSpPr/>
            <p:nvPr/>
          </p:nvSpPr>
          <p:spPr>
            <a:xfrm>
              <a:off x="3024131" y="4380590"/>
              <a:ext cx="216024" cy="216024"/>
            </a:xfrm>
            <a:prstGeom prst="ellipse">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23" name="直線接點 22">
              <a:extLst>
                <a:ext uri="{FF2B5EF4-FFF2-40B4-BE49-F238E27FC236}">
                  <a16:creationId xmlns="" xmlns:a16="http://schemas.microsoft.com/office/drawing/2014/main" id="{D8EC93FB-08C1-4A7A-B7AD-7D3BFD541426}"/>
                </a:ext>
              </a:extLst>
            </p:cNvPr>
            <p:cNvCxnSpPr>
              <a:stCxn id="20" idx="4"/>
              <a:endCxn id="21" idx="2"/>
            </p:cNvCxnSpPr>
            <p:nvPr/>
          </p:nvCxnSpPr>
          <p:spPr>
            <a:xfrm>
              <a:off x="1475720" y="4195296"/>
              <a:ext cx="1548411" cy="293306"/>
            </a:xfrm>
            <a:prstGeom prst="line">
              <a:avLst/>
            </a:prstGeom>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 xmlns:a16="http://schemas.microsoft.com/office/drawing/2014/main" id="{DB0D7888-844D-48CF-9BAF-6C136F335208}"/>
                </a:ext>
              </a:extLst>
            </p:cNvPr>
            <p:cNvCxnSpPr>
              <a:stCxn id="20" idx="2"/>
              <a:endCxn id="21" idx="2"/>
            </p:cNvCxnSpPr>
            <p:nvPr/>
          </p:nvCxnSpPr>
          <p:spPr>
            <a:xfrm flipV="1">
              <a:off x="1475720" y="4488602"/>
              <a:ext cx="1548411" cy="324230"/>
            </a:xfrm>
            <a:prstGeom prst="line">
              <a:avLst/>
            </a:prstGeom>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 xmlns:a16="http://schemas.microsoft.com/office/drawing/2014/main" id="{024C8D84-878C-489A-B7EA-966C8B21CAF8}"/>
                </a:ext>
              </a:extLst>
            </p:cNvPr>
            <p:cNvCxnSpPr>
              <a:stCxn id="20" idx="3"/>
              <a:endCxn id="21" idx="2"/>
            </p:cNvCxnSpPr>
            <p:nvPr/>
          </p:nvCxnSpPr>
          <p:spPr>
            <a:xfrm flipV="1">
              <a:off x="1750268" y="4488602"/>
              <a:ext cx="1273863" cy="15462"/>
            </a:xfrm>
            <a:prstGeom prst="line">
              <a:avLst/>
            </a:prstGeom>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 xmlns:a16="http://schemas.microsoft.com/office/drawing/2014/main" id="{E94DD97A-6564-4245-8BA0-5A58F614FABD}"/>
                </a:ext>
              </a:extLst>
            </p:cNvPr>
            <p:cNvCxnSpPr>
              <a:stCxn id="20" idx="1"/>
              <a:endCxn id="21" idx="2"/>
            </p:cNvCxnSpPr>
            <p:nvPr/>
          </p:nvCxnSpPr>
          <p:spPr>
            <a:xfrm flipV="1">
              <a:off x="1201172" y="4488602"/>
              <a:ext cx="1822959" cy="15462"/>
            </a:xfrm>
            <a:prstGeom prst="line">
              <a:avLst/>
            </a:prstGeom>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 xmlns:a16="http://schemas.microsoft.com/office/drawing/2014/main" id="{0D680123-7336-4A70-9F48-A00B82921C24}"/>
                </a:ext>
              </a:extLst>
            </p:cNvPr>
            <p:cNvSpPr/>
            <p:nvPr/>
          </p:nvSpPr>
          <p:spPr>
            <a:xfrm>
              <a:off x="1935912" y="3074181"/>
              <a:ext cx="2601994"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9*9*3 </a:t>
              </a:r>
              <a:r>
                <a:rPr lang="zh-TW" altLang="zh-TW" sz="2000" dirty="0" smtClean="0">
                  <a:latin typeface="Times New Roman" panose="02020603050405020304" pitchFamily="18" charset="0"/>
                  <a:cs typeface="Times New Roman" panose="02020603050405020304" pitchFamily="18" charset="0"/>
                </a:rPr>
                <a:t>kernel</a:t>
              </a:r>
              <a:r>
                <a:rPr lang="en-US" altLang="zh-TW" sz="2000" dirty="0" smtClean="0">
                  <a:latin typeface="Times New Roman" panose="02020603050405020304" pitchFamily="18" charset="0"/>
                  <a:cs typeface="Times New Roman" panose="02020603050405020304" pitchFamily="18" charset="0"/>
                </a:rPr>
                <a:t> filter * 64</a:t>
              </a:r>
              <a:endParaRPr lang="zh-TW" altLang="en-US" sz="2000" dirty="0">
                <a:latin typeface="Times New Roman" panose="02020603050405020304" pitchFamily="18" charset="0"/>
                <a:cs typeface="Times New Roman" panose="02020603050405020304" pitchFamily="18" charset="0"/>
              </a:endParaRPr>
            </a:p>
          </p:txBody>
        </p:sp>
        <p:cxnSp>
          <p:nvCxnSpPr>
            <p:cNvPr id="28" name="直線單箭頭接點 27">
              <a:extLst>
                <a:ext uri="{FF2B5EF4-FFF2-40B4-BE49-F238E27FC236}">
                  <a16:creationId xmlns="" xmlns:a16="http://schemas.microsoft.com/office/drawing/2014/main" id="{BDBDA2CF-2452-4FD1-809E-E8843CDE905E}"/>
                </a:ext>
              </a:extLst>
            </p:cNvPr>
            <p:cNvCxnSpPr>
              <a:stCxn id="20" idx="4"/>
              <a:endCxn id="27" idx="2"/>
            </p:cNvCxnSpPr>
            <p:nvPr/>
          </p:nvCxnSpPr>
          <p:spPr>
            <a:xfrm flipV="1">
              <a:off x="1475720" y="3474291"/>
              <a:ext cx="1761189" cy="721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矩形 44">
            <a:extLst>
              <a:ext uri="{FF2B5EF4-FFF2-40B4-BE49-F238E27FC236}">
                <a16:creationId xmlns="" xmlns:a16="http://schemas.microsoft.com/office/drawing/2014/main" id="{A4A6D59E-B6E0-4571-9768-357D54AB0D40}"/>
              </a:ext>
            </a:extLst>
          </p:cNvPr>
          <p:cNvSpPr/>
          <p:nvPr/>
        </p:nvSpPr>
        <p:spPr>
          <a:xfrm>
            <a:off x="1417831" y="4252788"/>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 xmlns:a16="http://schemas.microsoft.com/office/drawing/2014/main" id="{F8FD2195-6626-48A9-B8B6-2CE861ABD69C}"/>
              </a:ext>
            </a:extLst>
          </p:cNvPr>
          <p:cNvSpPr/>
          <p:nvPr/>
        </p:nvSpPr>
        <p:spPr>
          <a:xfrm>
            <a:off x="6101921" y="4252788"/>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sp>
        <p:nvSpPr>
          <p:cNvPr id="44"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Method(20/23)</a:t>
            </a:r>
            <a:endParaRPr lang="zh-TW" altLang="en-US" sz="3200" dirty="0"/>
          </a:p>
        </p:txBody>
      </p:sp>
      <p:sp>
        <p:nvSpPr>
          <p:cNvPr id="51" name="向右箭號 32">
            <a:extLst>
              <a:ext uri="{FF2B5EF4-FFF2-40B4-BE49-F238E27FC236}">
                <a16:creationId xmlns="" xmlns:a16="http://schemas.microsoft.com/office/drawing/2014/main"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52" name="橢圓 51">
            <a:extLst>
              <a:ext uri="{FF2B5EF4-FFF2-40B4-BE49-F238E27FC236}">
                <a16:creationId xmlns="" xmlns:a16="http://schemas.microsoft.com/office/drawing/2014/main"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57" name="左大括弧 56">
            <a:extLst>
              <a:ext uri="{FF2B5EF4-FFF2-40B4-BE49-F238E27FC236}">
                <a16:creationId xmlns="" xmlns:a16="http://schemas.microsoft.com/office/drawing/2014/main" id="{41C9409E-59A3-4131-A253-EF226B97325A}"/>
              </a:ext>
            </a:extLst>
          </p:cNvPr>
          <p:cNvSpPr/>
          <p:nvPr/>
        </p:nvSpPr>
        <p:spPr>
          <a:xfrm rot="8208948" flipH="1">
            <a:off x="819575" y="6184933"/>
            <a:ext cx="235814" cy="442207"/>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58" name="文字方塊 57">
            <a:extLst>
              <a:ext uri="{FF2B5EF4-FFF2-40B4-BE49-F238E27FC236}">
                <a16:creationId xmlns="" xmlns:a16="http://schemas.microsoft.com/office/drawing/2014/main" id="{132635A1-8C42-4DE0-A2F4-03B4CFD2A51B}"/>
              </a:ext>
            </a:extLst>
          </p:cNvPr>
          <p:cNvSpPr txBox="1"/>
          <p:nvPr/>
        </p:nvSpPr>
        <p:spPr>
          <a:xfrm>
            <a:off x="467544" y="6188492"/>
            <a:ext cx="312906" cy="400110"/>
          </a:xfrm>
          <a:prstGeom prst="rect">
            <a:avLst/>
          </a:prstGeom>
          <a:noFill/>
        </p:spPr>
        <p:txBody>
          <a:bodyPr wrap="none" rtlCol="0">
            <a:spAutoFit/>
          </a:bodyPr>
          <a:lstStyle/>
          <a:p>
            <a:r>
              <a:rPr lang="en-US" altLang="zh-TW" sz="2000" dirty="0" smtClean="0">
                <a:latin typeface="Times New Roman" panose="02020603050405020304" pitchFamily="18" charset="0"/>
                <a:cs typeface="Times New Roman" panose="02020603050405020304" pitchFamily="18" charset="0"/>
              </a:rPr>
              <a:t>3</a:t>
            </a:r>
            <a:endParaRPr lang="zh-TW" altLang="en-US" sz="2000" dirty="0">
              <a:latin typeface="Times New Roman" panose="02020603050405020304" pitchFamily="18" charset="0"/>
              <a:cs typeface="Times New Roman" panose="02020603050405020304" pitchFamily="18" charset="0"/>
            </a:endParaRPr>
          </a:p>
        </p:txBody>
      </p:sp>
      <p:grpSp>
        <p:nvGrpSpPr>
          <p:cNvPr id="114" name="群組 113"/>
          <p:cNvGrpSpPr/>
          <p:nvPr/>
        </p:nvGrpSpPr>
        <p:grpSpPr>
          <a:xfrm>
            <a:off x="842787" y="4753117"/>
            <a:ext cx="1418455" cy="1420905"/>
            <a:chOff x="9360826" y="4462720"/>
            <a:chExt cx="1418455" cy="1420905"/>
          </a:xfrm>
        </p:grpSpPr>
        <p:sp>
          <p:nvSpPr>
            <p:cNvPr id="1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1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3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31" name="文字方塊 130"/>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32" name="文字方塊 131"/>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133" name="文字方塊 132"/>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34" name="文字方塊 133"/>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35" name="文字方塊 134"/>
            <p:cNvSpPr txBox="1"/>
            <p:nvPr/>
          </p:nvSpPr>
          <p:spPr>
            <a:xfrm>
              <a:off x="9638241" y="4465541"/>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136" name="文字方塊 135"/>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38" name="文字方塊 137"/>
            <p:cNvSpPr txBox="1"/>
            <p:nvPr/>
          </p:nvSpPr>
          <p:spPr>
            <a:xfrm>
              <a:off x="9633415" y="5184964"/>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139" name="文字方塊 138"/>
            <p:cNvSpPr txBox="1"/>
            <p:nvPr/>
          </p:nvSpPr>
          <p:spPr>
            <a:xfrm>
              <a:off x="9621975" y="4815087"/>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grpSp>
      <p:sp>
        <p:nvSpPr>
          <p:cNvPr id="141" name="向右箭號 32">
            <a:extLst>
              <a:ext uri="{FF2B5EF4-FFF2-40B4-BE49-F238E27FC236}">
                <a16:creationId xmlns="" xmlns:a16="http://schemas.microsoft.com/office/drawing/2014/main"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42" name="矩形 141"/>
          <p:cNvSpPr/>
          <p:nvPr/>
        </p:nvSpPr>
        <p:spPr>
          <a:xfrm>
            <a:off x="3195842" y="6444044"/>
            <a:ext cx="2146742" cy="369332"/>
          </a:xfrm>
          <a:prstGeom prst="rect">
            <a:avLst/>
          </a:prstGeom>
        </p:spPr>
        <p:txBody>
          <a:bodyPr wrap="none">
            <a:spAutoFit/>
          </a:bodyPr>
          <a:lstStyle/>
          <a:p>
            <a:r>
              <a:rPr lang="en-US" altLang="zh-TW" b="1" dirty="0" smtClean="0">
                <a:solidFill>
                  <a:srgbClr val="FFC000"/>
                </a:solidFill>
                <a:latin typeface="Times New Roman" panose="02020603050405020304" pitchFamily="18" charset="0"/>
                <a:cs typeface="Times New Roman" panose="02020603050405020304" pitchFamily="18" charset="0"/>
              </a:rPr>
              <a:t>9</a:t>
            </a:r>
            <a:r>
              <a:rPr lang="zh-TW" altLang="en-US" b="1" dirty="0" smtClean="0">
                <a:solidFill>
                  <a:srgbClr val="FFC000"/>
                </a:solidFill>
                <a:latin typeface="Times New Roman" panose="02020603050405020304" pitchFamily="18" charset="0"/>
                <a:cs typeface="Times New Roman" panose="02020603050405020304" pitchFamily="18" charset="0"/>
              </a:rPr>
              <a:t>*</a:t>
            </a:r>
            <a:r>
              <a:rPr lang="en-US" altLang="zh-TW" b="1" dirty="0" smtClean="0">
                <a:solidFill>
                  <a:srgbClr val="FFC000"/>
                </a:solidFill>
                <a:latin typeface="Times New Roman" panose="02020603050405020304" pitchFamily="18" charset="0"/>
                <a:cs typeface="Times New Roman" panose="02020603050405020304" pitchFamily="18" charset="0"/>
              </a:rPr>
              <a:t>9</a:t>
            </a:r>
            <a:r>
              <a:rPr lang="zh-TW" altLang="en-US" b="1" dirty="0" smtClean="0">
                <a:solidFill>
                  <a:srgbClr val="FFC000"/>
                </a:solidFill>
                <a:latin typeface="Times New Roman" panose="02020603050405020304" pitchFamily="18" charset="0"/>
                <a:cs typeface="Times New Roman" panose="02020603050405020304" pitchFamily="18" charset="0"/>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grpSp>
        <p:nvGrpSpPr>
          <p:cNvPr id="143" name="群組 142"/>
          <p:cNvGrpSpPr/>
          <p:nvPr/>
        </p:nvGrpSpPr>
        <p:grpSpPr>
          <a:xfrm>
            <a:off x="3174020" y="5491849"/>
            <a:ext cx="667529" cy="696643"/>
            <a:chOff x="3184391" y="5277968"/>
            <a:chExt cx="667529" cy="696643"/>
          </a:xfrm>
        </p:grpSpPr>
        <p:sp>
          <p:nvSpPr>
            <p:cNvPr id="14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84391" y="56208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14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84391" y="527796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14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16310" y="562131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14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516310" y="5278425"/>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grpSp>
      <p:sp>
        <p:nvSpPr>
          <p:cNvPr id="158" name="矩形 157"/>
          <p:cNvSpPr/>
          <p:nvPr/>
        </p:nvSpPr>
        <p:spPr>
          <a:xfrm>
            <a:off x="528105" y="6444044"/>
            <a:ext cx="16658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Example patch</a:t>
            </a:r>
            <a:endParaRPr lang="zh-TW" altLang="en-US" dirty="0"/>
          </a:p>
        </p:txBody>
      </p:sp>
      <p:grpSp>
        <p:nvGrpSpPr>
          <p:cNvPr id="179" name="群組 178"/>
          <p:cNvGrpSpPr/>
          <p:nvPr/>
        </p:nvGrpSpPr>
        <p:grpSpPr>
          <a:xfrm>
            <a:off x="5671595" y="4577022"/>
            <a:ext cx="1144032" cy="1071879"/>
            <a:chOff x="5950767" y="5373216"/>
            <a:chExt cx="1144032" cy="1071879"/>
          </a:xfrm>
        </p:grpSpPr>
        <p:sp>
          <p:nvSpPr>
            <p:cNvPr id="15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4" name="文字方塊 153"/>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155" name="文字方塊 154"/>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56" name="文字方塊 155"/>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157" name="文字方塊 156"/>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16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0" name="文字方塊 169"/>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171" name="文字方塊 170"/>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7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4" name="文字方塊 173"/>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175" name="文字方塊 174"/>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7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7" name="文字方塊 176"/>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sp>
        <p:nvSpPr>
          <p:cNvPr id="178" name="矩形 177"/>
          <p:cNvSpPr/>
          <p:nvPr/>
        </p:nvSpPr>
        <p:spPr>
          <a:xfrm>
            <a:off x="6002503"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180" name="群組 179"/>
          <p:cNvGrpSpPr/>
          <p:nvPr/>
        </p:nvGrpSpPr>
        <p:grpSpPr>
          <a:xfrm>
            <a:off x="6311897" y="5248818"/>
            <a:ext cx="1144032" cy="1071879"/>
            <a:chOff x="5950767" y="5373216"/>
            <a:chExt cx="1144032" cy="1071879"/>
          </a:xfrm>
        </p:grpSpPr>
        <p:sp>
          <p:nvSpPr>
            <p:cNvPr id="18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5" name="文字方塊 184"/>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186" name="文字方塊 185"/>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87" name="文字方塊 186"/>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188" name="文字方塊 187"/>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18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1" name="文字方塊 190"/>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192" name="文字方塊 191"/>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9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5" name="文字方塊 194"/>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196" name="文字方塊 195"/>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9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8" name="文字方塊 197"/>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grpSp>
        <p:nvGrpSpPr>
          <p:cNvPr id="199" name="群組 198"/>
          <p:cNvGrpSpPr/>
          <p:nvPr/>
        </p:nvGrpSpPr>
        <p:grpSpPr>
          <a:xfrm>
            <a:off x="6421508" y="5368522"/>
            <a:ext cx="1144032" cy="1071879"/>
            <a:chOff x="5950767" y="5373216"/>
            <a:chExt cx="1144032" cy="1071879"/>
          </a:xfrm>
        </p:grpSpPr>
        <p:sp>
          <p:nvSpPr>
            <p:cNvPr id="20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4" name="文字方塊 203"/>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205" name="文字方塊 204"/>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06" name="文字方塊 205"/>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207" name="文字方塊 206"/>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20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0" name="文字方塊 209"/>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211" name="文字方塊 210"/>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1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4" name="文字方塊 213"/>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215" name="文字方塊 214"/>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7" name="文字方塊 216"/>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cxnSp>
        <p:nvCxnSpPr>
          <p:cNvPr id="218" name="直線接點 217">
            <a:extLst>
              <a:ext uri="{FF2B5EF4-FFF2-40B4-BE49-F238E27FC236}">
                <a16:creationId xmlns="" xmlns:a16="http://schemas.microsoft.com/office/drawing/2014/main" id="{13B34739-B853-480A-96F6-7965759D5D81}"/>
              </a:ext>
            </a:extLst>
          </p:cNvPr>
          <p:cNvCxnSpPr/>
          <p:nvPr/>
        </p:nvCxnSpPr>
        <p:spPr bwMode="auto">
          <a:xfrm>
            <a:off x="6107208" y="5658912"/>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19" name="左大括弧 218">
            <a:extLst>
              <a:ext uri="{FF2B5EF4-FFF2-40B4-BE49-F238E27FC236}">
                <a16:creationId xmlns="" xmlns:a16="http://schemas.microsoft.com/office/drawing/2014/main" id="{41C9409E-59A3-4131-A253-EF226B97325A}"/>
              </a:ext>
            </a:extLst>
          </p:cNvPr>
          <p:cNvSpPr/>
          <p:nvPr/>
        </p:nvSpPr>
        <p:spPr>
          <a:xfrm rot="8208948" flipH="1">
            <a:off x="5826475" y="5595129"/>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20" name="文字方塊 219">
            <a:extLst>
              <a:ext uri="{FF2B5EF4-FFF2-40B4-BE49-F238E27FC236}">
                <a16:creationId xmlns="" xmlns:a16="http://schemas.microsoft.com/office/drawing/2014/main" id="{132635A1-8C42-4DE0-A2F4-03B4CFD2A51B}"/>
              </a:ext>
            </a:extLst>
          </p:cNvPr>
          <p:cNvSpPr txBox="1"/>
          <p:nvPr/>
        </p:nvSpPr>
        <p:spPr>
          <a:xfrm>
            <a:off x="5364987" y="6105448"/>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grpSp>
        <p:nvGrpSpPr>
          <p:cNvPr id="221" name="群組 220"/>
          <p:cNvGrpSpPr/>
          <p:nvPr/>
        </p:nvGrpSpPr>
        <p:grpSpPr>
          <a:xfrm>
            <a:off x="1015696" y="4926537"/>
            <a:ext cx="1418455" cy="1420905"/>
            <a:chOff x="9360826" y="4462720"/>
            <a:chExt cx="1418455" cy="1420905"/>
          </a:xfrm>
        </p:grpSpPr>
        <p:sp>
          <p:nvSpPr>
            <p:cNvPr id="22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8" name="文字方塊 237"/>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239" name="文字方塊 238"/>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240" name="文字方塊 239"/>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241" name="文字方塊 240"/>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42" name="文字方塊 241"/>
            <p:cNvSpPr txBox="1"/>
            <p:nvPr/>
          </p:nvSpPr>
          <p:spPr>
            <a:xfrm>
              <a:off x="9638241" y="4465541"/>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243" name="文字方塊 242"/>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44" name="文字方塊 243"/>
            <p:cNvSpPr txBox="1"/>
            <p:nvPr/>
          </p:nvSpPr>
          <p:spPr>
            <a:xfrm>
              <a:off x="9633415" y="5184964"/>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245" name="文字方塊 244"/>
            <p:cNvSpPr txBox="1"/>
            <p:nvPr/>
          </p:nvSpPr>
          <p:spPr>
            <a:xfrm>
              <a:off x="9621975" y="4815087"/>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grpSp>
      <p:grpSp>
        <p:nvGrpSpPr>
          <p:cNvPr id="246" name="群組 245"/>
          <p:cNvGrpSpPr/>
          <p:nvPr/>
        </p:nvGrpSpPr>
        <p:grpSpPr>
          <a:xfrm>
            <a:off x="1181599" y="5061046"/>
            <a:ext cx="1418455" cy="1420905"/>
            <a:chOff x="9360826" y="4462720"/>
            <a:chExt cx="1418455" cy="1420905"/>
          </a:xfrm>
        </p:grpSpPr>
        <p:sp>
          <p:nvSpPr>
            <p:cNvPr id="24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3" name="文字方塊 262"/>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264" name="文字方塊 263"/>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265" name="文字方塊 264"/>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266" name="文字方塊 265"/>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67" name="文字方塊 266"/>
            <p:cNvSpPr txBox="1"/>
            <p:nvPr/>
          </p:nvSpPr>
          <p:spPr>
            <a:xfrm>
              <a:off x="9638241" y="4465541"/>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268" name="文字方塊 267"/>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9" name="文字方塊 268"/>
            <p:cNvSpPr txBox="1"/>
            <p:nvPr/>
          </p:nvSpPr>
          <p:spPr>
            <a:xfrm>
              <a:off x="9633415" y="5184964"/>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270" name="文字方塊 269"/>
            <p:cNvSpPr txBox="1"/>
            <p:nvPr/>
          </p:nvSpPr>
          <p:spPr>
            <a:xfrm>
              <a:off x="9621975" y="4815087"/>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grpSp>
      <p:cxnSp>
        <p:nvCxnSpPr>
          <p:cNvPr id="271" name="直線接點 270">
            <a:extLst>
              <a:ext uri="{FF2B5EF4-FFF2-40B4-BE49-F238E27FC236}">
                <a16:creationId xmlns="" xmlns:a16="http://schemas.microsoft.com/office/drawing/2014/main" id="{D8EC93FB-08C1-4A7A-B7AD-7D3BFD541426}"/>
              </a:ext>
            </a:extLst>
          </p:cNvPr>
          <p:cNvCxnSpPr>
            <a:stCxn id="263" idx="0"/>
          </p:cNvCxnSpPr>
          <p:nvPr/>
        </p:nvCxnSpPr>
        <p:spPr>
          <a:xfrm>
            <a:off x="1389348" y="5061046"/>
            <a:ext cx="1775754" cy="786173"/>
          </a:xfrm>
          <a:prstGeom prst="line">
            <a:avLst/>
          </a:prstGeom>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 xmlns:a16="http://schemas.microsoft.com/office/drawing/2014/main" id="{D8EC93FB-08C1-4A7A-B7AD-7D3BFD541426}"/>
              </a:ext>
            </a:extLst>
          </p:cNvPr>
          <p:cNvCxnSpPr>
            <a:stCxn id="263" idx="1"/>
          </p:cNvCxnSpPr>
          <p:nvPr/>
        </p:nvCxnSpPr>
        <p:spPr>
          <a:xfrm>
            <a:off x="1181599" y="5245712"/>
            <a:ext cx="1966311" cy="600905"/>
          </a:xfrm>
          <a:prstGeom prst="line">
            <a:avLst/>
          </a:prstGeom>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 xmlns:a16="http://schemas.microsoft.com/office/drawing/2014/main" id="{D8EC93FB-08C1-4A7A-B7AD-7D3BFD541426}"/>
              </a:ext>
            </a:extLst>
          </p:cNvPr>
          <p:cNvCxnSpPr>
            <a:stCxn id="263" idx="2"/>
          </p:cNvCxnSpPr>
          <p:nvPr/>
        </p:nvCxnSpPr>
        <p:spPr>
          <a:xfrm>
            <a:off x="1389348" y="5430378"/>
            <a:ext cx="1723670" cy="41431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19438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內容版面配置區 2"/>
          <p:cNvSpPr>
            <a:spLocks noGrp="1"/>
          </p:cNvSpPr>
          <p:nvPr>
            <p:ph idx="1"/>
          </p:nvPr>
        </p:nvSpPr>
        <p:spPr>
          <a:xfrm>
            <a:off x="190681" y="905397"/>
            <a:ext cx="8856662" cy="5318125"/>
          </a:xfrm>
        </p:spPr>
        <p:txBody>
          <a:bodyPr/>
          <a:lstStyle/>
          <a:p>
            <a:r>
              <a:rPr lang="en-US" altLang="zh-CN" dirty="0"/>
              <a:t>Feature refinement(FR) </a:t>
            </a:r>
            <a:r>
              <a:rPr lang="en-US" altLang="zh-CN" dirty="0" smtClean="0"/>
              <a:t>stage</a:t>
            </a:r>
          </a:p>
          <a:p>
            <a:pPr lvl="1"/>
            <a:r>
              <a:rPr lang="en-US" altLang="zh-CN" dirty="0"/>
              <a:t>The layer convolutional </a:t>
            </a:r>
            <a:r>
              <a:rPr lang="en-US" altLang="zh-CN" dirty="0">
                <a:solidFill>
                  <a:srgbClr val="FF0000"/>
                </a:solidFill>
              </a:rPr>
              <a:t>extract useful features </a:t>
            </a:r>
            <a:r>
              <a:rPr lang="en-US" altLang="zh-CN" dirty="0"/>
              <a:t>for image.</a:t>
            </a:r>
          </a:p>
          <a:p>
            <a:pPr lvl="1"/>
            <a:endParaRPr lang="en-US" altLang="zh-CN"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 xmlns:a16="http://schemas.microsoft.com/office/drawing/2014/main" id="{B08C8954-B174-4947-8692-D67A29971FB6}"/>
              </a:ext>
            </a:extLst>
          </p:cNvPr>
          <p:cNvGrpSpPr/>
          <p:nvPr/>
        </p:nvGrpSpPr>
        <p:grpSpPr>
          <a:xfrm>
            <a:off x="107504" y="1731643"/>
            <a:ext cx="4999427" cy="2886771"/>
            <a:chOff x="417877" y="2971290"/>
            <a:chExt cx="4999427" cy="2886771"/>
          </a:xfrm>
        </p:grpSpPr>
        <p:grpSp>
          <p:nvGrpSpPr>
            <p:cNvPr id="5" name="群組 4">
              <a:extLst>
                <a:ext uri="{FF2B5EF4-FFF2-40B4-BE49-F238E27FC236}">
                  <a16:creationId xmlns="" xmlns:a16="http://schemas.microsoft.com/office/drawing/2014/main" id="{53666A9C-4E5B-412A-B737-8BC3ABC6569E}"/>
                </a:ext>
              </a:extLst>
            </p:cNvPr>
            <p:cNvGrpSpPr/>
            <p:nvPr/>
          </p:nvGrpSpPr>
          <p:grpSpPr>
            <a:xfrm>
              <a:off x="417877" y="2971290"/>
              <a:ext cx="2948627" cy="2700775"/>
              <a:chOff x="4853152" y="2975300"/>
              <a:chExt cx="2948627" cy="2700775"/>
            </a:xfrm>
          </p:grpSpPr>
          <p:sp>
            <p:nvSpPr>
              <p:cNvPr id="15" name="立方體 14">
                <a:extLst>
                  <a:ext uri="{FF2B5EF4-FFF2-40B4-BE49-F238E27FC236}">
                    <a16:creationId xmlns="" xmlns:a16="http://schemas.microsoft.com/office/drawing/2014/main" id="{33657CCB-FC68-46FF-85D7-8736B1222AFD}"/>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6" name="直線接點 15">
                <a:extLst>
                  <a:ext uri="{FF2B5EF4-FFF2-40B4-BE49-F238E27FC236}">
                    <a16:creationId xmlns="" xmlns:a16="http://schemas.microsoft.com/office/drawing/2014/main" id="{AD077E10-A364-4EEE-8D0F-3858E53FDDD4}"/>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7" name="左大括弧 16">
                <a:extLst>
                  <a:ext uri="{FF2B5EF4-FFF2-40B4-BE49-F238E27FC236}">
                    <a16:creationId xmlns="" xmlns:a16="http://schemas.microsoft.com/office/drawing/2014/main" id="{7B1DB7A3-9FE3-41B6-817A-9B741D3C4974}"/>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8" name="立方體 17">
                <a:extLst>
                  <a:ext uri="{FF2B5EF4-FFF2-40B4-BE49-F238E27FC236}">
                    <a16:creationId xmlns="" xmlns:a16="http://schemas.microsoft.com/office/drawing/2014/main" id="{3B15E41B-5376-4147-927A-43159478BBC3}"/>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9" name="立方體 18">
                <a:extLst>
                  <a:ext uri="{FF2B5EF4-FFF2-40B4-BE49-F238E27FC236}">
                    <a16:creationId xmlns="" xmlns:a16="http://schemas.microsoft.com/office/drawing/2014/main" id="{A25D5263-CC0D-48B4-B0AA-43C05487A913}"/>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 xmlns:a16="http://schemas.microsoft.com/office/drawing/2014/main" id="{ACE48158-84D6-412E-ABB2-FF6926888D8B}"/>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 xmlns:a16="http://schemas.microsoft.com/office/drawing/2014/main" id="{880F4471-DBA7-41AD-BDC5-592EF43EB4B3}"/>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 xmlns:a16="http://schemas.microsoft.com/office/drawing/2014/main" id="{281D1400-7EBD-4000-B7E2-E66C46D33D36}"/>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 xmlns:a16="http://schemas.microsoft.com/office/drawing/2014/main" id="{7B785F87-7FB8-4493-BF54-B8FB5920AFDD}"/>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 xmlns:a16="http://schemas.microsoft.com/office/drawing/2014/main" id="{BC555E6C-01B8-4EAF-9832-5A8B011E39B9}"/>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6" name="文字方塊 25">
                <a:extLst>
                  <a:ext uri="{FF2B5EF4-FFF2-40B4-BE49-F238E27FC236}">
                    <a16:creationId xmlns="" xmlns:a16="http://schemas.microsoft.com/office/drawing/2014/main" id="{AEE62515-6ACC-42CB-9458-BD9EDB0A2697}"/>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27" name="直線接點 26">
                <a:extLst>
                  <a:ext uri="{FF2B5EF4-FFF2-40B4-BE49-F238E27FC236}">
                    <a16:creationId xmlns="" xmlns:a16="http://schemas.microsoft.com/office/drawing/2014/main" id="{104A2281-8A1D-46A2-922E-0A7A2715656A}"/>
                  </a:ext>
                </a:extLst>
              </p:cNvPr>
              <p:cNvCxnSpPr>
                <a:endCxn id="24"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6" name="矩形 5">
              <a:extLst>
                <a:ext uri="{FF2B5EF4-FFF2-40B4-BE49-F238E27FC236}">
                  <a16:creationId xmlns="" xmlns:a16="http://schemas.microsoft.com/office/drawing/2014/main" id="{AC0C3C0F-4AFC-4FF9-B892-CFB4BEF16D05}"/>
                </a:ext>
              </a:extLst>
            </p:cNvPr>
            <p:cNvSpPr/>
            <p:nvPr/>
          </p:nvSpPr>
          <p:spPr>
            <a:xfrm>
              <a:off x="2687069" y="3073896"/>
              <a:ext cx="2730235"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1*1*64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a:t>
              </a:r>
              <a:r>
                <a:rPr lang="en-US" altLang="zh-TW" sz="2000" dirty="0" smtClean="0">
                  <a:latin typeface="Times New Roman" panose="02020603050405020304" pitchFamily="18" charset="0"/>
                  <a:cs typeface="Times New Roman" panose="02020603050405020304" pitchFamily="18" charset="0"/>
                </a:rPr>
                <a:t>filter * 32</a:t>
              </a:r>
              <a:endParaRPr lang="zh-TW" altLang="en-US" sz="2000" dirty="0">
                <a:latin typeface="Times New Roman" panose="02020603050405020304" pitchFamily="18" charset="0"/>
                <a:cs typeface="Times New Roman" panose="02020603050405020304" pitchFamily="18" charset="0"/>
              </a:endParaRPr>
            </a:p>
          </p:txBody>
        </p:sp>
        <p:sp>
          <p:nvSpPr>
            <p:cNvPr id="7" name="立方體 6">
              <a:extLst>
                <a:ext uri="{FF2B5EF4-FFF2-40B4-BE49-F238E27FC236}">
                  <a16:creationId xmlns="" xmlns:a16="http://schemas.microsoft.com/office/drawing/2014/main" id="{21CF451B-F74D-4CF3-8BDE-10538AEC62EE}"/>
                </a:ext>
              </a:extLst>
            </p:cNvPr>
            <p:cNvSpPr/>
            <p:nvPr/>
          </p:nvSpPr>
          <p:spPr>
            <a:xfrm rot="16200000">
              <a:off x="1131949" y="3262571"/>
              <a:ext cx="1242193" cy="1414892"/>
            </a:xfrm>
            <a:prstGeom prst="cube">
              <a:avLst>
                <a:gd name="adj" fmla="val 70602"/>
              </a:avLst>
            </a:prstGeom>
            <a:solidFill>
              <a:srgbClr val="FFC000">
                <a:alpha val="60000"/>
              </a:srgb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 xmlns:a16="http://schemas.microsoft.com/office/drawing/2014/main" id="{3EA2B85B-B6ED-4143-9B1C-70E46353C907}"/>
                </a:ext>
              </a:extLst>
            </p:cNvPr>
            <p:cNvSpPr/>
            <p:nvPr/>
          </p:nvSpPr>
          <p:spPr>
            <a:xfrm>
              <a:off x="3750807" y="4419199"/>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 xmlns:a16="http://schemas.microsoft.com/office/drawing/2014/main" id="{FA88CE8C-41AF-4B64-BF97-FC6260D11CEC}"/>
                </a:ext>
              </a:extLst>
            </p:cNvPr>
            <p:cNvCxnSpPr>
              <a:stCxn id="7" idx="4"/>
              <a:endCxn id="8" idx="2"/>
            </p:cNvCxnSpPr>
            <p:nvPr/>
          </p:nvCxnSpPr>
          <p:spPr>
            <a:xfrm>
              <a:off x="2191553" y="4225934"/>
              <a:ext cx="1559254" cy="308005"/>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 xmlns:a16="http://schemas.microsoft.com/office/drawing/2014/main" id="{BAC098BB-DB29-4565-BBA8-7FCB2FC04C7C}"/>
                </a:ext>
              </a:extLst>
            </p:cNvPr>
            <p:cNvCxnSpPr>
              <a:stCxn id="7" idx="1"/>
              <a:endCxn id="8" idx="2"/>
            </p:cNvCxnSpPr>
            <p:nvPr/>
          </p:nvCxnSpPr>
          <p:spPr>
            <a:xfrm>
              <a:off x="1922613" y="4408524"/>
              <a:ext cx="1828194" cy="125415"/>
            </a:xfrm>
            <a:prstGeom prst="line">
              <a:avLst/>
            </a:prstGeom>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 xmlns:a16="http://schemas.microsoft.com/office/drawing/2014/main" id="{40035318-1002-4A47-9A3F-8900438225AA}"/>
                </a:ext>
              </a:extLst>
            </p:cNvPr>
            <p:cNvCxnSpPr>
              <a:stCxn id="7" idx="2"/>
              <a:endCxn id="8" idx="2"/>
            </p:cNvCxnSpPr>
            <p:nvPr/>
          </p:nvCxnSpPr>
          <p:spPr>
            <a:xfrm flipV="1">
              <a:off x="2191553" y="4533939"/>
              <a:ext cx="1559254" cy="57175"/>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 xmlns:a16="http://schemas.microsoft.com/office/drawing/2014/main" id="{7A9B9423-80A4-4D9B-AA21-588FB9F98CFA}"/>
                </a:ext>
              </a:extLst>
            </p:cNvPr>
            <p:cNvCxnSpPr>
              <a:stCxn id="7" idx="3"/>
              <a:endCxn id="8" idx="2"/>
            </p:cNvCxnSpPr>
            <p:nvPr/>
          </p:nvCxnSpPr>
          <p:spPr>
            <a:xfrm>
              <a:off x="2460492" y="4408523"/>
              <a:ext cx="1290315" cy="125416"/>
            </a:xfrm>
            <a:prstGeom prst="line">
              <a:avLst/>
            </a:prstGeom>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 xmlns:a16="http://schemas.microsoft.com/office/drawing/2014/main" id="{DB8C0CA0-2A8A-46C3-A02F-415D821F3793}"/>
                </a:ext>
              </a:extLst>
            </p:cNvPr>
            <p:cNvSpPr/>
            <p:nvPr/>
          </p:nvSpPr>
          <p:spPr>
            <a:xfrm>
              <a:off x="1651298" y="5457951"/>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 xmlns:a16="http://schemas.microsoft.com/office/drawing/2014/main" id="{9BB5D12A-1A65-448F-8446-7898C9C1CDF2}"/>
                </a:ext>
              </a:extLst>
            </p:cNvPr>
            <p:cNvCxnSpPr>
              <a:stCxn id="7" idx="4"/>
              <a:endCxn id="6" idx="2"/>
            </p:cNvCxnSpPr>
            <p:nvPr/>
          </p:nvCxnSpPr>
          <p:spPr>
            <a:xfrm flipV="1">
              <a:off x="2191553" y="3474006"/>
              <a:ext cx="1860634" cy="7519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a:extLst>
              <a:ext uri="{FF2B5EF4-FFF2-40B4-BE49-F238E27FC236}">
                <a16:creationId xmlns="" xmlns:a16="http://schemas.microsoft.com/office/drawing/2014/main" id="{54AB247D-A810-4882-ABA1-20A7F2D1C2B8}"/>
              </a:ext>
            </a:extLst>
          </p:cNvPr>
          <p:cNvGrpSpPr/>
          <p:nvPr/>
        </p:nvGrpSpPr>
        <p:grpSpPr>
          <a:xfrm>
            <a:off x="4868500" y="1731643"/>
            <a:ext cx="2948627" cy="2700775"/>
            <a:chOff x="4853152" y="2975300"/>
            <a:chExt cx="2948627" cy="2700775"/>
          </a:xfrm>
        </p:grpSpPr>
        <p:sp>
          <p:nvSpPr>
            <p:cNvPr id="30" name="立方體 29">
              <a:extLst>
                <a:ext uri="{FF2B5EF4-FFF2-40B4-BE49-F238E27FC236}">
                  <a16:creationId xmlns="" xmlns:a16="http://schemas.microsoft.com/office/drawing/2014/main" id="{D31B465C-3423-4EA8-A9AF-6CBA25AC04E1}"/>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31" name="直線接點 30">
              <a:extLst>
                <a:ext uri="{FF2B5EF4-FFF2-40B4-BE49-F238E27FC236}">
                  <a16:creationId xmlns="" xmlns:a16="http://schemas.microsoft.com/office/drawing/2014/main" id="{8A9B2487-8D6A-4AD9-9E24-E3B8A1778FE2}"/>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2" name="左大括弧 31">
              <a:extLst>
                <a:ext uri="{FF2B5EF4-FFF2-40B4-BE49-F238E27FC236}">
                  <a16:creationId xmlns="" xmlns:a16="http://schemas.microsoft.com/office/drawing/2014/main" id="{C1B9483B-67CF-4BD7-8339-A433BB6E499F}"/>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3" name="立方體 32">
              <a:extLst>
                <a:ext uri="{FF2B5EF4-FFF2-40B4-BE49-F238E27FC236}">
                  <a16:creationId xmlns="" xmlns:a16="http://schemas.microsoft.com/office/drawing/2014/main" id="{7B1989DF-6AC6-4EF3-A2B4-3430540E501F}"/>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4" name="立方體 33">
              <a:extLst>
                <a:ext uri="{FF2B5EF4-FFF2-40B4-BE49-F238E27FC236}">
                  <a16:creationId xmlns="" xmlns:a16="http://schemas.microsoft.com/office/drawing/2014/main" id="{4713B7A5-25AD-4BED-8DB0-6169638A22F2}"/>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 xmlns:a16="http://schemas.microsoft.com/office/drawing/2014/main" id="{7D07FFD0-9C8B-4FBA-9AB1-C21977B65477}"/>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 xmlns:a16="http://schemas.microsoft.com/office/drawing/2014/main" id="{5F145506-96A9-4C98-8006-07EA5D5D176C}"/>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 xmlns:a16="http://schemas.microsoft.com/office/drawing/2014/main" id="{5AB2FAC7-DA32-4BDF-8C0E-9E273D151DD3}"/>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 xmlns:a16="http://schemas.microsoft.com/office/drawing/2014/main" id="{C517F0E6-5AF2-4F17-8895-10FA875018AA}"/>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 xmlns:a16="http://schemas.microsoft.com/office/drawing/2014/main" id="{DA72959E-2AE2-4D79-AD01-73708706BFED}"/>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 xmlns:a16="http://schemas.microsoft.com/office/drawing/2014/main" id="{FF316931-EEE8-433F-80FB-6D62B4699C11}"/>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32</a:t>
              </a:r>
              <a:endParaRPr lang="zh-TW" altLang="en-US" sz="2000" dirty="0">
                <a:latin typeface="Times New Roman" panose="02020603050405020304" pitchFamily="18" charset="0"/>
                <a:cs typeface="Times New Roman" panose="02020603050405020304" pitchFamily="18" charset="0"/>
              </a:endParaRPr>
            </a:p>
          </p:txBody>
        </p:sp>
        <p:cxnSp>
          <p:nvCxnSpPr>
            <p:cNvPr id="41" name="直線接點 40">
              <a:extLst>
                <a:ext uri="{FF2B5EF4-FFF2-40B4-BE49-F238E27FC236}">
                  <a16:creationId xmlns="" xmlns:a16="http://schemas.microsoft.com/office/drawing/2014/main" id="{D37925D3-C615-43D0-B07C-9770187BB786}"/>
                </a:ext>
              </a:extLst>
            </p:cNvPr>
            <p:cNvCxnSpPr>
              <a:endCxn id="38"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42" name="矩形 41">
            <a:extLst>
              <a:ext uri="{FF2B5EF4-FFF2-40B4-BE49-F238E27FC236}">
                <a16:creationId xmlns="" xmlns:a16="http://schemas.microsoft.com/office/drawing/2014/main" id="{CE3CF5E8-F0DF-49C1-BD13-7167D7D7E81E}"/>
              </a:ext>
            </a:extLst>
          </p:cNvPr>
          <p:cNvSpPr/>
          <p:nvPr/>
        </p:nvSpPr>
        <p:spPr>
          <a:xfrm>
            <a:off x="6101921" y="4218304"/>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sp>
        <p:nvSpPr>
          <p:cNvPr id="45"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Method(21/23)</a:t>
            </a:r>
            <a:endParaRPr lang="zh-TW" altLang="en-US" sz="3200" dirty="0"/>
          </a:p>
        </p:txBody>
      </p:sp>
      <p:sp>
        <p:nvSpPr>
          <p:cNvPr id="51" name="向右箭號 32">
            <a:extLst>
              <a:ext uri="{FF2B5EF4-FFF2-40B4-BE49-F238E27FC236}">
                <a16:creationId xmlns="" xmlns:a16="http://schemas.microsoft.com/office/drawing/2014/main"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52" name="橢圓 51">
            <a:extLst>
              <a:ext uri="{FF2B5EF4-FFF2-40B4-BE49-F238E27FC236}">
                <a16:creationId xmlns="" xmlns:a16="http://schemas.microsoft.com/office/drawing/2014/main"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40" name="向右箭號 32">
            <a:extLst>
              <a:ext uri="{FF2B5EF4-FFF2-40B4-BE49-F238E27FC236}">
                <a16:creationId xmlns="" xmlns:a16="http://schemas.microsoft.com/office/drawing/2014/main"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41" name="矩形 140"/>
          <p:cNvSpPr/>
          <p:nvPr/>
        </p:nvSpPr>
        <p:spPr>
          <a:xfrm>
            <a:off x="3195842" y="6444044"/>
            <a:ext cx="2146742" cy="369332"/>
          </a:xfrm>
          <a:prstGeom prst="rect">
            <a:avLst/>
          </a:prstGeom>
        </p:spPr>
        <p:txBody>
          <a:bodyPr wrap="none">
            <a:spAutoFit/>
          </a:bodyPr>
          <a:lstStyle/>
          <a:p>
            <a:r>
              <a:rPr lang="en-US" altLang="zh-TW" b="1" dirty="0">
                <a:solidFill>
                  <a:srgbClr val="FFC000"/>
                </a:solidFill>
                <a:latin typeface="Times New Roman" panose="02020603050405020304" pitchFamily="18" charset="0"/>
                <a:cs typeface="Times New Roman" panose="02020603050405020304" pitchFamily="18" charset="0"/>
              </a:rPr>
              <a:t>1</a:t>
            </a:r>
            <a:r>
              <a:rPr lang="zh-TW" altLang="en-US" b="1" dirty="0" smtClean="0">
                <a:solidFill>
                  <a:srgbClr val="FFC000"/>
                </a:solidFill>
                <a:latin typeface="Times New Roman" panose="02020603050405020304" pitchFamily="18" charset="0"/>
                <a:cs typeface="Times New Roman" panose="02020603050405020304" pitchFamily="18" charset="0"/>
              </a:rPr>
              <a:t>*</a:t>
            </a:r>
            <a:r>
              <a:rPr lang="en-US" altLang="zh-TW" b="1" dirty="0">
                <a:solidFill>
                  <a:srgbClr val="FFC000"/>
                </a:solidFill>
                <a:latin typeface="Times New Roman" panose="02020603050405020304" pitchFamily="18" charset="0"/>
                <a:cs typeface="Times New Roman" panose="02020603050405020304" pitchFamily="18" charset="0"/>
              </a:rPr>
              <a:t>1</a:t>
            </a:r>
            <a:r>
              <a:rPr lang="zh-TW" altLang="en-US" b="1" dirty="0" smtClean="0">
                <a:solidFill>
                  <a:srgbClr val="FFC000"/>
                </a:solidFill>
                <a:latin typeface="Times New Roman" panose="02020603050405020304" pitchFamily="18" charset="0"/>
                <a:cs typeface="Times New Roman" panose="02020603050405020304" pitchFamily="18" charset="0"/>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sp>
        <p:nvSpPr>
          <p:cNvPr id="14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74020" y="563017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528105" y="6444044"/>
            <a:ext cx="16658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Example patch</a:t>
            </a:r>
            <a:endParaRPr lang="zh-TW" altLang="en-US" dirty="0"/>
          </a:p>
        </p:txBody>
      </p:sp>
      <p:sp>
        <p:nvSpPr>
          <p:cNvPr id="170" name="矩形 169"/>
          <p:cNvSpPr/>
          <p:nvPr/>
        </p:nvSpPr>
        <p:spPr>
          <a:xfrm>
            <a:off x="6002503"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279" name="群組 278"/>
          <p:cNvGrpSpPr/>
          <p:nvPr/>
        </p:nvGrpSpPr>
        <p:grpSpPr>
          <a:xfrm>
            <a:off x="5669528" y="4931669"/>
            <a:ext cx="747495" cy="717297"/>
            <a:chOff x="7847510" y="5119604"/>
            <a:chExt cx="747495" cy="717297"/>
          </a:xfrm>
        </p:grpSpPr>
        <p:sp>
          <p:nvSpPr>
            <p:cNvPr id="19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5" name="文字方塊 194"/>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196" name="文字方塊 195"/>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97" name="文字方塊 196"/>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98" name="文字方塊 197"/>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cxnSp>
        <p:nvCxnSpPr>
          <p:cNvPr id="209" name="直線接點 208">
            <a:extLst>
              <a:ext uri="{FF2B5EF4-FFF2-40B4-BE49-F238E27FC236}">
                <a16:creationId xmlns="" xmlns:a16="http://schemas.microsoft.com/office/drawing/2014/main" id="{13B34739-B853-480A-96F6-7965759D5D81}"/>
              </a:ext>
            </a:extLst>
          </p:cNvPr>
          <p:cNvCxnSpPr/>
          <p:nvPr/>
        </p:nvCxnSpPr>
        <p:spPr bwMode="auto">
          <a:xfrm>
            <a:off x="6107208" y="5658912"/>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10" name="左大括弧 209">
            <a:extLst>
              <a:ext uri="{FF2B5EF4-FFF2-40B4-BE49-F238E27FC236}">
                <a16:creationId xmlns="" xmlns:a16="http://schemas.microsoft.com/office/drawing/2014/main" id="{41C9409E-59A3-4131-A253-EF226B97325A}"/>
              </a:ext>
            </a:extLst>
          </p:cNvPr>
          <p:cNvSpPr/>
          <p:nvPr/>
        </p:nvSpPr>
        <p:spPr>
          <a:xfrm rot="8208948" flipH="1">
            <a:off x="5826475" y="5595129"/>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11" name="文字方塊 210">
            <a:extLst>
              <a:ext uri="{FF2B5EF4-FFF2-40B4-BE49-F238E27FC236}">
                <a16:creationId xmlns="" xmlns:a16="http://schemas.microsoft.com/office/drawing/2014/main" id="{132635A1-8C42-4DE0-A2F4-03B4CFD2A51B}"/>
              </a:ext>
            </a:extLst>
          </p:cNvPr>
          <p:cNvSpPr txBox="1"/>
          <p:nvPr/>
        </p:nvSpPr>
        <p:spPr>
          <a:xfrm>
            <a:off x="5364987" y="6105448"/>
            <a:ext cx="441146" cy="400110"/>
          </a:xfrm>
          <a:prstGeom prst="rect">
            <a:avLst/>
          </a:prstGeom>
          <a:noFill/>
        </p:spPr>
        <p:txBody>
          <a:bodyPr wrap="none" rtlCol="0">
            <a:spAutoFit/>
          </a:bodyPr>
          <a:lstStyle/>
          <a:p>
            <a:r>
              <a:rPr lang="en-US" altLang="zh-TW" sz="2000" dirty="0" smtClean="0">
                <a:latin typeface="Times New Roman" panose="02020603050405020304" pitchFamily="18" charset="0"/>
                <a:cs typeface="Times New Roman" panose="02020603050405020304" pitchFamily="18" charset="0"/>
              </a:rPr>
              <a:t>32</a:t>
            </a:r>
            <a:endParaRPr lang="zh-TW" altLang="en-US" sz="2000" dirty="0">
              <a:latin typeface="Times New Roman" panose="02020603050405020304" pitchFamily="18" charset="0"/>
              <a:cs typeface="Times New Roman" panose="02020603050405020304" pitchFamily="18" charset="0"/>
            </a:endParaRPr>
          </a:p>
        </p:txBody>
      </p:sp>
      <p:grpSp>
        <p:nvGrpSpPr>
          <p:cNvPr id="212" name="群組 211"/>
          <p:cNvGrpSpPr/>
          <p:nvPr/>
        </p:nvGrpSpPr>
        <p:grpSpPr>
          <a:xfrm>
            <a:off x="301686" y="4593666"/>
            <a:ext cx="1144032" cy="1071879"/>
            <a:chOff x="5950767" y="5373216"/>
            <a:chExt cx="1144032" cy="1071879"/>
          </a:xfrm>
        </p:grpSpPr>
        <p:sp>
          <p:nvSpPr>
            <p:cNvPr id="21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7" name="文字方塊 216"/>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218" name="文字方塊 217"/>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19" name="文字方塊 218"/>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220" name="文字方塊 219"/>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22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3" name="文字方塊 222"/>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224" name="文字方塊 223"/>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2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7" name="文字方塊 226"/>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228" name="文字方塊 227"/>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0" name="文字方塊 229"/>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grpSp>
        <p:nvGrpSpPr>
          <p:cNvPr id="231" name="群組 230"/>
          <p:cNvGrpSpPr/>
          <p:nvPr/>
        </p:nvGrpSpPr>
        <p:grpSpPr>
          <a:xfrm>
            <a:off x="941988" y="5265462"/>
            <a:ext cx="1144032" cy="1071879"/>
            <a:chOff x="5950767" y="5373216"/>
            <a:chExt cx="1144032" cy="1071879"/>
          </a:xfrm>
        </p:grpSpPr>
        <p:sp>
          <p:nvSpPr>
            <p:cNvPr id="23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6" name="文字方塊 235"/>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237" name="文字方塊 236"/>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38" name="文字方塊 237"/>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239" name="文字方塊 238"/>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24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2" name="文字方塊 241"/>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243" name="文字方塊 242"/>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4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6" name="文字方塊 245"/>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247" name="文字方塊 246"/>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4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9" name="文字方塊 248"/>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grpSp>
        <p:nvGrpSpPr>
          <p:cNvPr id="250" name="群組 249"/>
          <p:cNvGrpSpPr/>
          <p:nvPr/>
        </p:nvGrpSpPr>
        <p:grpSpPr>
          <a:xfrm>
            <a:off x="1051599" y="5385166"/>
            <a:ext cx="1144032" cy="1071879"/>
            <a:chOff x="5950767" y="5373216"/>
            <a:chExt cx="1144032" cy="1071879"/>
          </a:xfrm>
        </p:grpSpPr>
        <p:sp>
          <p:nvSpPr>
            <p:cNvPr id="2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5" name="文字方塊 254"/>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256" name="文字方塊 255"/>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57" name="文字方塊 256"/>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258" name="文字方塊 257"/>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1" name="文字方塊 260"/>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262" name="文字方塊 261"/>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5" name="文字方塊 264"/>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266" name="文字方塊 265"/>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6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8" name="文字方塊 267"/>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cxnSp>
        <p:nvCxnSpPr>
          <p:cNvPr id="269" name="直線接點 268">
            <a:extLst>
              <a:ext uri="{FF2B5EF4-FFF2-40B4-BE49-F238E27FC236}">
                <a16:creationId xmlns="" xmlns:a16="http://schemas.microsoft.com/office/drawing/2014/main" id="{13B34739-B853-480A-96F6-7965759D5D81}"/>
              </a:ext>
            </a:extLst>
          </p:cNvPr>
          <p:cNvCxnSpPr/>
          <p:nvPr/>
        </p:nvCxnSpPr>
        <p:spPr bwMode="auto">
          <a:xfrm>
            <a:off x="737299" y="5675556"/>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70" name="左大括弧 269">
            <a:extLst>
              <a:ext uri="{FF2B5EF4-FFF2-40B4-BE49-F238E27FC236}">
                <a16:creationId xmlns="" xmlns:a16="http://schemas.microsoft.com/office/drawing/2014/main" id="{41C9409E-59A3-4131-A253-EF226B97325A}"/>
              </a:ext>
            </a:extLst>
          </p:cNvPr>
          <p:cNvSpPr/>
          <p:nvPr/>
        </p:nvSpPr>
        <p:spPr>
          <a:xfrm rot="8208948" flipH="1">
            <a:off x="456566" y="5611773"/>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 xmlns:a16="http://schemas.microsoft.com/office/drawing/2014/main" id="{132635A1-8C42-4DE0-A2F4-03B4CFD2A51B}"/>
              </a:ext>
            </a:extLst>
          </p:cNvPr>
          <p:cNvSpPr txBox="1"/>
          <p:nvPr/>
        </p:nvSpPr>
        <p:spPr>
          <a:xfrm>
            <a:off x="-4922" y="6122092"/>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148" name="直線接點 147"/>
          <p:cNvCxnSpPr>
            <a:stCxn id="256" idx="0"/>
          </p:cNvCxnSpPr>
          <p:nvPr/>
        </p:nvCxnSpPr>
        <p:spPr bwMode="auto">
          <a:xfrm>
            <a:off x="1263011" y="5385166"/>
            <a:ext cx="1911009" cy="417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直線接點 149"/>
          <p:cNvCxnSpPr>
            <a:stCxn id="256" idx="1"/>
          </p:cNvCxnSpPr>
          <p:nvPr/>
        </p:nvCxnSpPr>
        <p:spPr bwMode="auto">
          <a:xfrm>
            <a:off x="1055262" y="5569832"/>
            <a:ext cx="2118758" cy="24099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直線接點 148"/>
          <p:cNvCxnSpPr>
            <a:stCxn id="257" idx="0"/>
          </p:cNvCxnSpPr>
          <p:nvPr/>
        </p:nvCxnSpPr>
        <p:spPr bwMode="auto">
          <a:xfrm>
            <a:off x="1259399" y="5726438"/>
            <a:ext cx="1914621" cy="8439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80" name="群組 279"/>
          <p:cNvGrpSpPr/>
          <p:nvPr/>
        </p:nvGrpSpPr>
        <p:grpSpPr>
          <a:xfrm>
            <a:off x="6200587" y="5606460"/>
            <a:ext cx="747495" cy="717297"/>
            <a:chOff x="7847510" y="5119604"/>
            <a:chExt cx="747495" cy="717297"/>
          </a:xfrm>
        </p:grpSpPr>
        <p:sp>
          <p:nvSpPr>
            <p:cNvPr id="28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5" name="文字方塊 284"/>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286" name="文字方塊 285"/>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87" name="文字方塊 286"/>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88" name="文字方塊 287"/>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grpSp>
        <p:nvGrpSpPr>
          <p:cNvPr id="289" name="群組 288"/>
          <p:cNvGrpSpPr/>
          <p:nvPr/>
        </p:nvGrpSpPr>
        <p:grpSpPr>
          <a:xfrm>
            <a:off x="6444862" y="5717153"/>
            <a:ext cx="747495" cy="717297"/>
            <a:chOff x="7847510" y="5119604"/>
            <a:chExt cx="747495" cy="717297"/>
          </a:xfrm>
        </p:grpSpPr>
        <p:sp>
          <p:nvSpPr>
            <p:cNvPr id="29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4" name="文字方塊 293"/>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295" name="文字方塊 294"/>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96" name="文字方塊 295"/>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97" name="文字方塊 296"/>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28634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內容版面配置區 2"/>
          <p:cNvSpPr>
            <a:spLocks noGrp="1"/>
          </p:cNvSpPr>
          <p:nvPr>
            <p:ph idx="1"/>
          </p:nvPr>
        </p:nvSpPr>
        <p:spPr>
          <a:xfrm>
            <a:off x="190681" y="905397"/>
            <a:ext cx="8856662" cy="5318125"/>
          </a:xfrm>
        </p:spPr>
        <p:txBody>
          <a:bodyPr/>
          <a:lstStyle/>
          <a:p>
            <a:r>
              <a:rPr lang="en-US" altLang="zh-CN" dirty="0"/>
              <a:t>Feature refinement(FR) </a:t>
            </a:r>
            <a:r>
              <a:rPr lang="en-US" altLang="zh-CN" dirty="0" smtClean="0"/>
              <a:t>stage</a:t>
            </a:r>
          </a:p>
          <a:p>
            <a:pPr lvl="1"/>
            <a:r>
              <a:rPr lang="en-US" altLang="zh-CN" dirty="0"/>
              <a:t>The layer convolutional </a:t>
            </a:r>
            <a:r>
              <a:rPr lang="en-US" altLang="zh-CN" dirty="0">
                <a:solidFill>
                  <a:srgbClr val="FF0000"/>
                </a:solidFill>
              </a:rPr>
              <a:t>extract useful features </a:t>
            </a:r>
            <a:r>
              <a:rPr lang="en-US" altLang="zh-CN" dirty="0"/>
              <a:t>for image</a:t>
            </a:r>
            <a:r>
              <a:rPr lang="en-US" altLang="zh-CN" dirty="0" smtClean="0"/>
              <a:t>.</a:t>
            </a:r>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 xmlns:a16="http://schemas.microsoft.com/office/drawing/2014/main" id="{695A1994-093F-4E72-8270-840DB5B8EF55}"/>
              </a:ext>
            </a:extLst>
          </p:cNvPr>
          <p:cNvGrpSpPr/>
          <p:nvPr/>
        </p:nvGrpSpPr>
        <p:grpSpPr>
          <a:xfrm>
            <a:off x="159428" y="1743861"/>
            <a:ext cx="4811277" cy="2886771"/>
            <a:chOff x="417877" y="2971290"/>
            <a:chExt cx="4811277" cy="2886771"/>
          </a:xfrm>
        </p:grpSpPr>
        <p:grpSp>
          <p:nvGrpSpPr>
            <p:cNvPr id="5" name="群組 4">
              <a:extLst>
                <a:ext uri="{FF2B5EF4-FFF2-40B4-BE49-F238E27FC236}">
                  <a16:creationId xmlns="" xmlns:a16="http://schemas.microsoft.com/office/drawing/2014/main" id="{096CDBA7-F5D6-4E8C-BF85-3155CD4B83DE}"/>
                </a:ext>
              </a:extLst>
            </p:cNvPr>
            <p:cNvGrpSpPr/>
            <p:nvPr/>
          </p:nvGrpSpPr>
          <p:grpSpPr>
            <a:xfrm>
              <a:off x="417877" y="2971290"/>
              <a:ext cx="2948627" cy="2700775"/>
              <a:chOff x="4853152" y="2975300"/>
              <a:chExt cx="2948627" cy="2700775"/>
            </a:xfrm>
          </p:grpSpPr>
          <p:sp>
            <p:nvSpPr>
              <p:cNvPr id="15" name="立方體 14">
                <a:extLst>
                  <a:ext uri="{FF2B5EF4-FFF2-40B4-BE49-F238E27FC236}">
                    <a16:creationId xmlns="" xmlns:a16="http://schemas.microsoft.com/office/drawing/2014/main" id="{6923E0A5-B194-429D-ABC5-29CE4788113A}"/>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6" name="直線接點 15">
                <a:extLst>
                  <a:ext uri="{FF2B5EF4-FFF2-40B4-BE49-F238E27FC236}">
                    <a16:creationId xmlns="" xmlns:a16="http://schemas.microsoft.com/office/drawing/2014/main" id="{574179A7-1E15-4A34-BC21-106A3F2EF398}"/>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7" name="左大括弧 16">
                <a:extLst>
                  <a:ext uri="{FF2B5EF4-FFF2-40B4-BE49-F238E27FC236}">
                    <a16:creationId xmlns="" xmlns:a16="http://schemas.microsoft.com/office/drawing/2014/main" id="{407C424A-6301-4E54-9BCE-9D8F9E1DD453}"/>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8" name="立方體 17">
                <a:extLst>
                  <a:ext uri="{FF2B5EF4-FFF2-40B4-BE49-F238E27FC236}">
                    <a16:creationId xmlns="" xmlns:a16="http://schemas.microsoft.com/office/drawing/2014/main" id="{B1CE5CBA-B2C2-43CC-A672-B278B9E5AFBD}"/>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9" name="立方體 18">
                <a:extLst>
                  <a:ext uri="{FF2B5EF4-FFF2-40B4-BE49-F238E27FC236}">
                    <a16:creationId xmlns="" xmlns:a16="http://schemas.microsoft.com/office/drawing/2014/main" id="{5E65D34B-5324-457D-94CE-0EC69439C72D}"/>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 xmlns:a16="http://schemas.microsoft.com/office/drawing/2014/main" id="{DBBAAB0F-4E03-42BB-B193-997DA7DC339E}"/>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 xmlns:a16="http://schemas.microsoft.com/office/drawing/2014/main" id="{485B62B3-FFAE-47DD-89DA-47C910DE13CA}"/>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 xmlns:a16="http://schemas.microsoft.com/office/drawing/2014/main" id="{4D325681-BE05-4BEB-8F13-027F5F9BF14D}"/>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 xmlns:a16="http://schemas.microsoft.com/office/drawing/2014/main" id="{FA8DCE9A-E86F-42A0-9477-0CFD8C4B2BB6}"/>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 xmlns:a16="http://schemas.microsoft.com/office/drawing/2014/main" id="{9BAC35AB-40F5-442B-8EAA-094B772A4886}"/>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6" name="文字方塊 25">
                <a:extLst>
                  <a:ext uri="{FF2B5EF4-FFF2-40B4-BE49-F238E27FC236}">
                    <a16:creationId xmlns="" xmlns:a16="http://schemas.microsoft.com/office/drawing/2014/main" id="{EB20915F-DE2D-42CE-A31E-ECFF9275E56D}"/>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32</a:t>
                </a:r>
                <a:endParaRPr lang="zh-TW" altLang="en-US" sz="2000" dirty="0">
                  <a:latin typeface="Times New Roman" panose="02020603050405020304" pitchFamily="18" charset="0"/>
                  <a:cs typeface="Times New Roman" panose="02020603050405020304" pitchFamily="18" charset="0"/>
                </a:endParaRPr>
              </a:p>
            </p:txBody>
          </p:sp>
          <p:cxnSp>
            <p:nvCxnSpPr>
              <p:cNvPr id="27" name="直線接點 26">
                <a:extLst>
                  <a:ext uri="{FF2B5EF4-FFF2-40B4-BE49-F238E27FC236}">
                    <a16:creationId xmlns="" xmlns:a16="http://schemas.microsoft.com/office/drawing/2014/main" id="{6A0F155B-A9C1-459E-9AAB-1F13382C3801}"/>
                  </a:ext>
                </a:extLst>
              </p:cNvPr>
              <p:cNvCxnSpPr>
                <a:endCxn id="24"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6" name="矩形 5">
              <a:extLst>
                <a:ext uri="{FF2B5EF4-FFF2-40B4-BE49-F238E27FC236}">
                  <a16:creationId xmlns="" xmlns:a16="http://schemas.microsoft.com/office/drawing/2014/main" id="{3F5DDF64-4B6A-4EF1-9ADE-C3972E6912ED}"/>
                </a:ext>
              </a:extLst>
            </p:cNvPr>
            <p:cNvSpPr/>
            <p:nvPr/>
          </p:nvSpPr>
          <p:spPr>
            <a:xfrm>
              <a:off x="2691280" y="3098517"/>
              <a:ext cx="2537874"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5*5*32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a:t>
              </a:r>
              <a:r>
                <a:rPr lang="en-US" altLang="zh-TW" sz="2000" dirty="0" smtClean="0">
                  <a:latin typeface="Times New Roman" panose="02020603050405020304" pitchFamily="18" charset="0"/>
                  <a:cs typeface="Times New Roman" panose="02020603050405020304" pitchFamily="18" charset="0"/>
                </a:rPr>
                <a:t>filter *1</a:t>
              </a:r>
              <a:endParaRPr lang="zh-TW" altLang="en-US" sz="2000" dirty="0">
                <a:latin typeface="Times New Roman" panose="02020603050405020304" pitchFamily="18" charset="0"/>
                <a:cs typeface="Times New Roman" panose="02020603050405020304" pitchFamily="18" charset="0"/>
              </a:endParaRPr>
            </a:p>
          </p:txBody>
        </p:sp>
        <p:sp>
          <p:nvSpPr>
            <p:cNvPr id="7" name="立方體 6">
              <a:extLst>
                <a:ext uri="{FF2B5EF4-FFF2-40B4-BE49-F238E27FC236}">
                  <a16:creationId xmlns="" xmlns:a16="http://schemas.microsoft.com/office/drawing/2014/main" id="{8F052559-DB36-4BE8-8EA6-654C17C0A6BE}"/>
                </a:ext>
              </a:extLst>
            </p:cNvPr>
            <p:cNvSpPr/>
            <p:nvPr/>
          </p:nvSpPr>
          <p:spPr>
            <a:xfrm rot="16200000">
              <a:off x="1131949" y="3262571"/>
              <a:ext cx="1242193" cy="1414892"/>
            </a:xfrm>
            <a:prstGeom prst="cube">
              <a:avLst>
                <a:gd name="adj" fmla="val 70602"/>
              </a:avLst>
            </a:prstGeom>
            <a:solidFill>
              <a:srgbClr val="FFC000">
                <a:alpha val="60000"/>
              </a:srgb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 xmlns:a16="http://schemas.microsoft.com/office/drawing/2014/main" id="{CE030333-F4D7-4A13-AF33-8835E04C9D20}"/>
                </a:ext>
              </a:extLst>
            </p:cNvPr>
            <p:cNvSpPr/>
            <p:nvPr/>
          </p:nvSpPr>
          <p:spPr>
            <a:xfrm>
              <a:off x="3693825" y="4395201"/>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 xmlns:a16="http://schemas.microsoft.com/office/drawing/2014/main" id="{6B27C331-F5C0-42AA-A1AF-F1B9367B627F}"/>
                </a:ext>
              </a:extLst>
            </p:cNvPr>
            <p:cNvCxnSpPr>
              <a:stCxn id="7" idx="4"/>
              <a:endCxn id="8" idx="2"/>
            </p:cNvCxnSpPr>
            <p:nvPr/>
          </p:nvCxnSpPr>
          <p:spPr>
            <a:xfrm>
              <a:off x="2191553" y="4225934"/>
              <a:ext cx="1502272" cy="284007"/>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 xmlns:a16="http://schemas.microsoft.com/office/drawing/2014/main" id="{B14766E3-56FA-418D-AA6D-C40F8DD4CBD5}"/>
                </a:ext>
              </a:extLst>
            </p:cNvPr>
            <p:cNvCxnSpPr>
              <a:stCxn id="7" idx="1"/>
              <a:endCxn id="8" idx="2"/>
            </p:cNvCxnSpPr>
            <p:nvPr/>
          </p:nvCxnSpPr>
          <p:spPr>
            <a:xfrm>
              <a:off x="1922613" y="4408524"/>
              <a:ext cx="1771212" cy="101417"/>
            </a:xfrm>
            <a:prstGeom prst="line">
              <a:avLst/>
            </a:prstGeom>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 xmlns:a16="http://schemas.microsoft.com/office/drawing/2014/main" id="{B739929F-B85E-45C9-BCA9-83B83468DC4E}"/>
                </a:ext>
              </a:extLst>
            </p:cNvPr>
            <p:cNvCxnSpPr>
              <a:stCxn id="7" idx="2"/>
              <a:endCxn id="8" idx="2"/>
            </p:cNvCxnSpPr>
            <p:nvPr/>
          </p:nvCxnSpPr>
          <p:spPr>
            <a:xfrm flipV="1">
              <a:off x="2191553" y="4509941"/>
              <a:ext cx="1502272" cy="81173"/>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 xmlns:a16="http://schemas.microsoft.com/office/drawing/2014/main" id="{A7486BC5-CDD6-4044-95B1-70C1CD897309}"/>
                </a:ext>
              </a:extLst>
            </p:cNvPr>
            <p:cNvCxnSpPr>
              <a:stCxn id="7" idx="3"/>
              <a:endCxn id="8" idx="2"/>
            </p:cNvCxnSpPr>
            <p:nvPr/>
          </p:nvCxnSpPr>
          <p:spPr>
            <a:xfrm>
              <a:off x="2460492" y="4408523"/>
              <a:ext cx="1233333" cy="101418"/>
            </a:xfrm>
            <a:prstGeom prst="line">
              <a:avLst/>
            </a:prstGeom>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 xmlns:a16="http://schemas.microsoft.com/office/drawing/2014/main" id="{216FECB7-0885-4D2F-9CF1-D23545121D74}"/>
                </a:ext>
              </a:extLst>
            </p:cNvPr>
            <p:cNvSpPr/>
            <p:nvPr/>
          </p:nvSpPr>
          <p:spPr>
            <a:xfrm>
              <a:off x="1651298" y="5457951"/>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 xmlns:a16="http://schemas.microsoft.com/office/drawing/2014/main" id="{DDCEF340-483C-4FDB-9B71-0FAE7274A3EF}"/>
                </a:ext>
              </a:extLst>
            </p:cNvPr>
            <p:cNvCxnSpPr>
              <a:stCxn id="7" idx="4"/>
              <a:endCxn id="6" idx="2"/>
            </p:cNvCxnSpPr>
            <p:nvPr/>
          </p:nvCxnSpPr>
          <p:spPr>
            <a:xfrm flipV="1">
              <a:off x="2191553" y="3498627"/>
              <a:ext cx="1768664" cy="72730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立方體 28">
            <a:extLst>
              <a:ext uri="{FF2B5EF4-FFF2-40B4-BE49-F238E27FC236}">
                <a16:creationId xmlns="" xmlns:a16="http://schemas.microsoft.com/office/drawing/2014/main" id="{49990884-9D54-4A1D-8F9B-5E47CB048166}"/>
              </a:ext>
            </a:extLst>
          </p:cNvPr>
          <p:cNvSpPr/>
          <p:nvPr/>
        </p:nvSpPr>
        <p:spPr>
          <a:xfrm rot="16200000">
            <a:off x="6336527" y="2924602"/>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 xmlns:a16="http://schemas.microsoft.com/office/drawing/2014/main" id="{A29314F6-768D-4D44-B943-9A0BA687E8AB}"/>
              </a:ext>
            </a:extLst>
          </p:cNvPr>
          <p:cNvSpPr txBox="1"/>
          <p:nvPr/>
        </p:nvSpPr>
        <p:spPr>
          <a:xfrm>
            <a:off x="6679145" y="2548512"/>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 xmlns:a16="http://schemas.microsoft.com/office/drawing/2014/main" id="{9A9B8145-912B-40FF-8E78-935402C59830}"/>
              </a:ext>
            </a:extLst>
          </p:cNvPr>
          <p:cNvSpPr txBox="1"/>
          <p:nvPr/>
        </p:nvSpPr>
        <p:spPr>
          <a:xfrm>
            <a:off x="5694826" y="3290885"/>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 xmlns:a16="http://schemas.microsoft.com/office/drawing/2014/main" id="{9B9D478B-7111-42C6-9C15-001885232028}"/>
              </a:ext>
            </a:extLst>
          </p:cNvPr>
          <p:cNvSpPr txBox="1"/>
          <p:nvPr/>
        </p:nvSpPr>
        <p:spPr>
          <a:xfrm>
            <a:off x="7528966" y="266237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 xmlns:a16="http://schemas.microsoft.com/office/drawing/2014/main" id="{97B7D3E5-C40A-43A9-968B-10C85AEF9656}"/>
              </a:ext>
            </a:extLst>
          </p:cNvPr>
          <p:cNvSpPr/>
          <p:nvPr/>
        </p:nvSpPr>
        <p:spPr>
          <a:xfrm>
            <a:off x="6248331" y="4253026"/>
            <a:ext cx="1628972" cy="400110"/>
          </a:xfrm>
          <a:prstGeom prst="rect">
            <a:avLst/>
          </a:prstGeom>
        </p:spPr>
        <p:txBody>
          <a:bodyPr wrap="none">
            <a:spAutoFit/>
          </a:bodyPr>
          <a:lstStyle/>
          <a:p>
            <a:r>
              <a:rPr lang="en-US" altLang="zh-TW" sz="2000" b="1" dirty="0">
                <a:solidFill>
                  <a:srgbClr val="000000"/>
                </a:solidFill>
                <a:latin typeface="Times New Roman" panose="02020603050405020304" pitchFamily="18" charset="0"/>
                <a:cs typeface="Times New Roman" panose="02020603050405020304" pitchFamily="18" charset="0"/>
              </a:rPr>
              <a:t>output image</a:t>
            </a:r>
            <a:endParaRPr lang="zh-TW" altLang="en-US" sz="2000" b="1" dirty="0">
              <a:latin typeface="Times New Roman" panose="02020603050405020304" pitchFamily="18" charset="0"/>
              <a:cs typeface="Times New Roman" panose="02020603050405020304" pitchFamily="18" charset="0"/>
            </a:endParaRPr>
          </a:p>
        </p:txBody>
      </p:sp>
      <p:sp>
        <p:nvSpPr>
          <p:cNvPr id="36"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Method(22/23)</a:t>
            </a:r>
            <a:endParaRPr lang="zh-TW" altLang="en-US" sz="3200" dirty="0"/>
          </a:p>
        </p:txBody>
      </p:sp>
      <p:sp>
        <p:nvSpPr>
          <p:cNvPr id="42" name="向右箭號 32">
            <a:extLst>
              <a:ext uri="{FF2B5EF4-FFF2-40B4-BE49-F238E27FC236}">
                <a16:creationId xmlns="" xmlns:a16="http://schemas.microsoft.com/office/drawing/2014/main"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3" name="橢圓 42">
            <a:extLst>
              <a:ext uri="{FF2B5EF4-FFF2-40B4-BE49-F238E27FC236}">
                <a16:creationId xmlns="" xmlns:a16="http://schemas.microsoft.com/office/drawing/2014/main"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8" name="向右箭號 32">
            <a:extLst>
              <a:ext uri="{FF2B5EF4-FFF2-40B4-BE49-F238E27FC236}">
                <a16:creationId xmlns="" xmlns:a16="http://schemas.microsoft.com/office/drawing/2014/main"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9" name="矩形 48"/>
          <p:cNvSpPr/>
          <p:nvPr/>
        </p:nvSpPr>
        <p:spPr>
          <a:xfrm>
            <a:off x="3195842" y="6444044"/>
            <a:ext cx="2146742" cy="369332"/>
          </a:xfrm>
          <a:prstGeom prst="rect">
            <a:avLst/>
          </a:prstGeom>
        </p:spPr>
        <p:txBody>
          <a:bodyPr wrap="none">
            <a:spAutoFit/>
          </a:bodyPr>
          <a:lstStyle/>
          <a:p>
            <a:r>
              <a:rPr lang="en-US" altLang="zh-TW" b="1" dirty="0" smtClean="0">
                <a:solidFill>
                  <a:srgbClr val="FFC000"/>
                </a:solidFill>
                <a:latin typeface="Times New Roman" panose="02020603050405020304" pitchFamily="18" charset="0"/>
                <a:cs typeface="Times New Roman" panose="02020603050405020304" pitchFamily="18" charset="0"/>
              </a:rPr>
              <a:t>5</a:t>
            </a:r>
            <a:r>
              <a:rPr lang="zh-TW" altLang="en-US" b="1" dirty="0" smtClean="0">
                <a:solidFill>
                  <a:srgbClr val="FFC000"/>
                </a:solidFill>
                <a:latin typeface="Times New Roman" panose="02020603050405020304" pitchFamily="18" charset="0"/>
                <a:cs typeface="Times New Roman" panose="02020603050405020304" pitchFamily="18" charset="0"/>
              </a:rPr>
              <a:t>*</a:t>
            </a:r>
            <a:r>
              <a:rPr lang="en-US" altLang="zh-TW" b="1" dirty="0" smtClean="0">
                <a:solidFill>
                  <a:srgbClr val="FFC000"/>
                </a:solidFill>
                <a:latin typeface="Times New Roman" panose="02020603050405020304" pitchFamily="18" charset="0"/>
                <a:cs typeface="Times New Roman" panose="02020603050405020304" pitchFamily="18" charset="0"/>
              </a:rPr>
              <a:t>5</a:t>
            </a:r>
            <a:r>
              <a:rPr lang="zh-TW" altLang="en-US" b="1" dirty="0" smtClean="0">
                <a:solidFill>
                  <a:srgbClr val="FFC000"/>
                </a:solidFill>
                <a:latin typeface="Times New Roman" panose="02020603050405020304" pitchFamily="18" charset="0"/>
                <a:cs typeface="Times New Roman" panose="02020603050405020304" pitchFamily="18" charset="0"/>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sp>
        <p:nvSpPr>
          <p:cNvPr id="5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174020" y="563017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51" name="矩形 50"/>
          <p:cNvSpPr/>
          <p:nvPr/>
        </p:nvSpPr>
        <p:spPr>
          <a:xfrm>
            <a:off x="528105" y="6444044"/>
            <a:ext cx="16658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Example patch</a:t>
            </a:r>
            <a:endParaRPr lang="zh-TW" altLang="en-US" dirty="0"/>
          </a:p>
        </p:txBody>
      </p:sp>
      <p:sp>
        <p:nvSpPr>
          <p:cNvPr id="52" name="矩形 51"/>
          <p:cNvSpPr/>
          <p:nvPr/>
        </p:nvSpPr>
        <p:spPr>
          <a:xfrm>
            <a:off x="6002503"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53" name="群組 52"/>
          <p:cNvGrpSpPr/>
          <p:nvPr/>
        </p:nvGrpSpPr>
        <p:grpSpPr>
          <a:xfrm>
            <a:off x="303654" y="4946623"/>
            <a:ext cx="747495" cy="717297"/>
            <a:chOff x="7847510" y="5119604"/>
            <a:chExt cx="747495" cy="717297"/>
          </a:xfrm>
        </p:grpSpPr>
        <p:sp>
          <p:nvSpPr>
            <p:cNvPr id="54"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5"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6"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7"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8" name="文字方塊 57"/>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59" name="文字方塊 58"/>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60" name="文字方塊 59"/>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61" name="文字方塊 60"/>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cxnSp>
        <p:nvCxnSpPr>
          <p:cNvPr id="62" name="直線接點 61">
            <a:extLst>
              <a:ext uri="{FF2B5EF4-FFF2-40B4-BE49-F238E27FC236}">
                <a16:creationId xmlns="" xmlns:a16="http://schemas.microsoft.com/office/drawing/2014/main" id="{13B34739-B853-480A-96F6-7965759D5D81}"/>
              </a:ext>
            </a:extLst>
          </p:cNvPr>
          <p:cNvCxnSpPr/>
          <p:nvPr/>
        </p:nvCxnSpPr>
        <p:spPr bwMode="auto">
          <a:xfrm>
            <a:off x="741334" y="5673866"/>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22" name="直線接點 121">
            <a:extLst>
              <a:ext uri="{FF2B5EF4-FFF2-40B4-BE49-F238E27FC236}">
                <a16:creationId xmlns="" xmlns:a16="http://schemas.microsoft.com/office/drawing/2014/main" id="{13B34739-B853-480A-96F6-7965759D5D81}"/>
              </a:ext>
            </a:extLst>
          </p:cNvPr>
          <p:cNvCxnSpPr/>
          <p:nvPr/>
        </p:nvCxnSpPr>
        <p:spPr bwMode="auto">
          <a:xfrm>
            <a:off x="737299" y="5675556"/>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23" name="左大括弧 122">
            <a:extLst>
              <a:ext uri="{FF2B5EF4-FFF2-40B4-BE49-F238E27FC236}">
                <a16:creationId xmlns="" xmlns:a16="http://schemas.microsoft.com/office/drawing/2014/main" id="{41C9409E-59A3-4131-A253-EF226B97325A}"/>
              </a:ext>
            </a:extLst>
          </p:cNvPr>
          <p:cNvSpPr/>
          <p:nvPr/>
        </p:nvSpPr>
        <p:spPr>
          <a:xfrm rot="8208948" flipH="1">
            <a:off x="456566" y="5611773"/>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24" name="文字方塊 123">
            <a:extLst>
              <a:ext uri="{FF2B5EF4-FFF2-40B4-BE49-F238E27FC236}">
                <a16:creationId xmlns="" xmlns:a16="http://schemas.microsoft.com/office/drawing/2014/main" id="{132635A1-8C42-4DE0-A2F4-03B4CFD2A51B}"/>
              </a:ext>
            </a:extLst>
          </p:cNvPr>
          <p:cNvSpPr txBox="1"/>
          <p:nvPr/>
        </p:nvSpPr>
        <p:spPr>
          <a:xfrm>
            <a:off x="-4922" y="6122092"/>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grpSp>
        <p:nvGrpSpPr>
          <p:cNvPr id="128" name="群組 127"/>
          <p:cNvGrpSpPr/>
          <p:nvPr/>
        </p:nvGrpSpPr>
        <p:grpSpPr>
          <a:xfrm>
            <a:off x="890834" y="5628086"/>
            <a:ext cx="747495" cy="717297"/>
            <a:chOff x="7847510" y="5119604"/>
            <a:chExt cx="747495" cy="717297"/>
          </a:xfrm>
        </p:grpSpPr>
        <p:sp>
          <p:nvSpPr>
            <p:cNvPr id="12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3" name="文字方塊 132"/>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134" name="文字方塊 133"/>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35" name="文字方塊 134"/>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36" name="文字方塊 135"/>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grpSp>
        <p:nvGrpSpPr>
          <p:cNvPr id="137" name="群組 136"/>
          <p:cNvGrpSpPr/>
          <p:nvPr/>
        </p:nvGrpSpPr>
        <p:grpSpPr>
          <a:xfrm>
            <a:off x="1078988" y="5732107"/>
            <a:ext cx="747495" cy="717297"/>
            <a:chOff x="7847510" y="5119604"/>
            <a:chExt cx="747495" cy="717297"/>
          </a:xfrm>
        </p:grpSpPr>
        <p:sp>
          <p:nvSpPr>
            <p:cNvPr id="138"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9"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2" name="文字方塊 141"/>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143" name="文字方塊 142"/>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44" name="文字方塊 143"/>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45" name="文字方塊 144"/>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cxnSp>
        <p:nvCxnSpPr>
          <p:cNvPr id="125" name="直線接點 124"/>
          <p:cNvCxnSpPr>
            <a:stCxn id="143" idx="0"/>
          </p:cNvCxnSpPr>
          <p:nvPr/>
        </p:nvCxnSpPr>
        <p:spPr bwMode="auto">
          <a:xfrm>
            <a:off x="1290349" y="5732107"/>
            <a:ext cx="1883671" cy="7070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直線接點 125"/>
          <p:cNvCxnSpPr>
            <a:stCxn id="143" idx="1"/>
          </p:cNvCxnSpPr>
          <p:nvPr/>
        </p:nvCxnSpPr>
        <p:spPr bwMode="auto">
          <a:xfrm flipV="1">
            <a:off x="1082600" y="5810831"/>
            <a:ext cx="2091420" cy="10594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直線接點 126"/>
          <p:cNvCxnSpPr>
            <a:stCxn id="143" idx="2"/>
          </p:cNvCxnSpPr>
          <p:nvPr/>
        </p:nvCxnSpPr>
        <p:spPr bwMode="auto">
          <a:xfrm flipV="1">
            <a:off x="1290349" y="5810831"/>
            <a:ext cx="1883671" cy="29060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49" name="群組 148"/>
          <p:cNvGrpSpPr/>
          <p:nvPr/>
        </p:nvGrpSpPr>
        <p:grpSpPr>
          <a:xfrm>
            <a:off x="6410702" y="5591374"/>
            <a:ext cx="747495" cy="718621"/>
            <a:chOff x="330843" y="4995171"/>
            <a:chExt cx="747495" cy="718621"/>
          </a:xfrm>
        </p:grpSpPr>
        <p:sp>
          <p:nvSpPr>
            <p:cNvPr id="150"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74399"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1"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02785"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2"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375176" y="535247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3" name="Rectangle 30">
              <a:extLst>
                <a:ext uri="{FF2B5EF4-FFF2-40B4-BE49-F238E27FC236}">
                  <a16:creationId xmlns="" xmlns:a16="http://schemas.microsoft.com/office/drawing/2014/main" id="{95189DE3-96D3-4848-A1A6-CA88A168C7F7}"/>
                </a:ext>
              </a:extLst>
            </p:cNvPr>
            <p:cNvSpPr>
              <a:spLocks noChangeArrowheads="1"/>
            </p:cNvSpPr>
            <p:nvPr/>
          </p:nvSpPr>
          <p:spPr bwMode="auto">
            <a:xfrm>
              <a:off x="703562" y="535247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4" name="文字方塊 153"/>
            <p:cNvSpPr txBox="1"/>
            <p:nvPr/>
          </p:nvSpPr>
          <p:spPr>
            <a:xfrm>
              <a:off x="662840" y="534446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55" name="文字方塊 154"/>
            <p:cNvSpPr txBox="1"/>
            <p:nvPr/>
          </p:nvSpPr>
          <p:spPr>
            <a:xfrm>
              <a:off x="334455" y="4995171"/>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56" name="文字方塊 155"/>
            <p:cNvSpPr txBox="1"/>
            <p:nvPr/>
          </p:nvSpPr>
          <p:spPr>
            <a:xfrm>
              <a:off x="330843" y="533644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57" name="文字方塊 156"/>
            <p:cNvSpPr txBox="1"/>
            <p:nvPr/>
          </p:nvSpPr>
          <p:spPr>
            <a:xfrm>
              <a:off x="662840" y="500311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223474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smtClean="0">
                    <a:solidFill>
                      <a:srgbClr val="000000"/>
                    </a:solidFill>
                  </a:rPr>
                  <a:t>Training LD-Net</a:t>
                </a:r>
              </a:p>
              <a:p>
                <a:pPr lvl="1"/>
                <a:r>
                  <a:rPr lang="en-US" altLang="zh-TW" dirty="0"/>
                  <a:t>Adopting mean square error (MSE) </a:t>
                </a:r>
                <a:r>
                  <a:rPr lang="en-US" altLang="zh-TW" dirty="0" smtClean="0"/>
                  <a:t>loss</a:t>
                </a:r>
              </a:p>
              <a:p>
                <a:pPr lvl="1"/>
                <a:endParaRPr lang="en-US" altLang="zh-TW" dirty="0">
                  <a:solidFill>
                    <a:srgbClr val="000000"/>
                  </a:solidFill>
                  <a:latin typeface="Arial" panose="020B0604020202020204" pitchFamily="34" charset="0"/>
                  <a:cs typeface="Arial" panose="020B0604020202020204" pitchFamily="34" charset="0"/>
                </a:endParaRPr>
              </a:p>
              <a:p>
                <a:pPr marL="457197" lvl="1" indent="0">
                  <a:buNone/>
                </a:pPr>
                <a14:m>
                  <m:oMathPara xmlns:m="http://schemas.openxmlformats.org/officeDocument/2006/math">
                    <m:oMathParaPr>
                      <m:jc m:val="centerGroup"/>
                    </m:oMathParaPr>
                    <m:oMath xmlns:m="http://schemas.openxmlformats.org/officeDocument/2006/math">
                      <m:r>
                        <a:rPr lang="en-US" altLang="zh-TW" b="0" i="1" smtClean="0">
                          <a:solidFill>
                            <a:srgbClr val="000000"/>
                          </a:solidFill>
                          <a:latin typeface="Cambria Math" panose="02040503050406030204" pitchFamily="18" charset="0"/>
                          <a:cs typeface="Arial" panose="020B0604020202020204" pitchFamily="34" charset="0"/>
                        </a:rPr>
                        <m:t>                             </m:t>
                      </m:r>
                      <m:r>
                        <a:rPr lang="en-US" altLang="zh-TW" b="0" i="1" smtClean="0">
                          <a:solidFill>
                            <a:srgbClr val="000000"/>
                          </a:solidFill>
                          <a:latin typeface="Cambria Math" panose="02040503050406030204" pitchFamily="18" charset="0"/>
                          <a:cs typeface="Arial" panose="020B0604020202020204" pitchFamily="34" charset="0"/>
                        </a:rPr>
                        <m:t>𝐿</m:t>
                      </m:r>
                      <m:d>
                        <m:dPr>
                          <m:ctrlPr>
                            <a:rPr lang="en-US" altLang="zh-TW" b="0" i="1" smtClean="0">
                              <a:solidFill>
                                <a:srgbClr val="000000"/>
                              </a:solidFill>
                              <a:latin typeface="Cambria Math" panose="02040503050406030204" pitchFamily="18" charset="0"/>
                              <a:cs typeface="Arial" panose="020B0604020202020204" pitchFamily="34" charset="0"/>
                            </a:rPr>
                          </m:ctrlPr>
                        </m:dPr>
                        <m:e>
                          <m:r>
                            <a:rPr lang="en-US" altLang="zh-TW"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d>
                      <m:r>
                        <a:rPr lang="en-US" altLang="zh-TW" i="1" smtClean="0">
                          <a:solidFill>
                            <a:srgbClr val="000000"/>
                          </a:solidFill>
                          <a:latin typeface="Cambria Math" panose="02040503050406030204" pitchFamily="18" charset="0"/>
                          <a:cs typeface="Arial" panose="020B0604020202020204" pitchFamily="34" charset="0"/>
                        </a:rPr>
                        <m:t>=</m:t>
                      </m:r>
                      <m:f>
                        <m:fPr>
                          <m:ctrlPr>
                            <a:rPr lang="en-US" altLang="zh-TW" i="1" smtClean="0">
                              <a:solidFill>
                                <a:srgbClr val="000000"/>
                              </a:solidFill>
                              <a:latin typeface="Cambria Math" panose="02040503050406030204" pitchFamily="18" charset="0"/>
                              <a:cs typeface="Arial" panose="020B0604020202020204" pitchFamily="34" charset="0"/>
                            </a:rPr>
                          </m:ctrlPr>
                        </m:fPr>
                        <m:num>
                          <m:r>
                            <a:rPr lang="en-US" altLang="zh-TW" b="0" i="1" smtClean="0">
                              <a:solidFill>
                                <a:srgbClr val="000000"/>
                              </a:solidFill>
                              <a:latin typeface="Cambria Math" panose="02040503050406030204" pitchFamily="18" charset="0"/>
                              <a:cs typeface="Arial" panose="020B0604020202020204" pitchFamily="34" charset="0"/>
                            </a:rPr>
                            <m:t>1</m:t>
                          </m:r>
                        </m:num>
                        <m:den>
                          <m:r>
                            <a:rPr lang="en-US" altLang="zh-TW" b="0" i="1" smtClean="0">
                              <a:solidFill>
                                <a:srgbClr val="000000"/>
                              </a:solidFill>
                              <a:latin typeface="Cambria Math" panose="02040503050406030204" pitchFamily="18" charset="0"/>
                              <a:cs typeface="Arial" panose="020B0604020202020204" pitchFamily="34" charset="0"/>
                            </a:rPr>
                            <m:t>𝑁</m:t>
                          </m:r>
                        </m:den>
                      </m:f>
                      <m:nary>
                        <m:naryPr>
                          <m:chr m:val="∑"/>
                          <m:ctrlPr>
                            <a:rPr lang="en-US" altLang="zh-TW" i="1" smtClean="0">
                              <a:solidFill>
                                <a:srgbClr val="000000"/>
                              </a:solidFill>
                              <a:latin typeface="Cambria Math" panose="02040503050406030204" pitchFamily="18" charset="0"/>
                              <a:cs typeface="Arial" panose="020B0604020202020204" pitchFamily="34" charset="0"/>
                            </a:rPr>
                          </m:ctrlPr>
                        </m:naryPr>
                        <m:sub>
                          <m:r>
                            <m:rPr>
                              <m:brk m:alnAt="23"/>
                            </m:rPr>
                            <a:rPr lang="en-US" altLang="zh-TW" b="0" i="1" smtClean="0">
                              <a:solidFill>
                                <a:srgbClr val="000000"/>
                              </a:solidFill>
                              <a:latin typeface="Cambria Math" panose="02040503050406030204" pitchFamily="18" charset="0"/>
                              <a:cs typeface="Arial" panose="020B0604020202020204" pitchFamily="34" charset="0"/>
                            </a:rPr>
                            <m:t>𝑖</m:t>
                          </m:r>
                          <m:r>
                            <a:rPr lang="en-US" altLang="zh-TW" b="0" i="1" smtClean="0">
                              <a:solidFill>
                                <a:srgbClr val="000000"/>
                              </a:solidFill>
                              <a:latin typeface="Cambria Math" panose="02040503050406030204" pitchFamily="18" charset="0"/>
                              <a:cs typeface="Arial" panose="020B0604020202020204" pitchFamily="34" charset="0"/>
                            </a:rPr>
                            <m:t>=1</m:t>
                          </m:r>
                        </m:sub>
                        <m:sup>
                          <m:r>
                            <a:rPr lang="en-US" altLang="zh-TW" b="0" i="1" smtClean="0">
                              <a:solidFill>
                                <a:srgbClr val="000000"/>
                              </a:solidFill>
                              <a:latin typeface="Cambria Math" panose="02040503050406030204" pitchFamily="18" charset="0"/>
                              <a:cs typeface="Arial" panose="020B0604020202020204" pitchFamily="34" charset="0"/>
                            </a:rPr>
                            <m:t>𝑁</m:t>
                          </m:r>
                        </m:sup>
                        <m:e>
                          <m:sSup>
                            <m:sSupPr>
                              <m:ctrlPr>
                                <a:rPr lang="en-US" altLang="zh-TW" i="1" smtClean="0">
                                  <a:solidFill>
                                    <a:srgbClr val="000000"/>
                                  </a:solidFill>
                                  <a:latin typeface="Cambria Math" panose="02040503050406030204" pitchFamily="18" charset="0"/>
                                  <a:cs typeface="Arial" panose="020B0604020202020204" pitchFamily="34" charset="0"/>
                                </a:rPr>
                              </m:ctrlPr>
                            </m:sSupPr>
                            <m:e>
                              <m:d>
                                <m:dPr>
                                  <m:ctrlPr>
                                    <a:rPr lang="en-US" altLang="zh-TW" i="1">
                                      <a:solidFill>
                                        <a:srgbClr val="000000"/>
                                      </a:solidFill>
                                      <a:latin typeface="Cambria Math" panose="02040503050406030204" pitchFamily="18" charset="0"/>
                                      <a:cs typeface="Arial" panose="020B0604020202020204" pitchFamily="34" charset="0"/>
                                    </a:rPr>
                                  </m:ctrlPr>
                                </m:dPr>
                                <m:e>
                                  <m:sSub>
                                    <m:sSubPr>
                                      <m:ctrlPr>
                                        <a:rPr lang="en-US" altLang="zh-TW" i="1">
                                          <a:solidFill>
                                            <a:srgbClr val="000000"/>
                                          </a:solidFill>
                                          <a:latin typeface="Cambria Math" panose="02040503050406030204" pitchFamily="18" charset="0"/>
                                          <a:cs typeface="Arial" panose="020B0604020202020204" pitchFamily="34" charset="0"/>
                                        </a:rPr>
                                      </m:ctrlPr>
                                    </m:sSubPr>
                                    <m:e>
                                      <m:r>
                                        <a:rPr lang="en-US" altLang="zh-TW" i="1">
                                          <a:solidFill>
                                            <a:srgbClr val="000000"/>
                                          </a:solidFill>
                                          <a:latin typeface="Cambria Math" panose="02040503050406030204" pitchFamily="18" charset="0"/>
                                          <a:cs typeface="Arial" panose="020B0604020202020204" pitchFamily="34" charset="0"/>
                                        </a:rPr>
                                        <m:t>𝑌</m:t>
                                      </m:r>
                                    </m:e>
                                    <m:sub>
                                      <m:r>
                                        <a:rPr lang="en-US" altLang="zh-TW" i="1">
                                          <a:solidFill>
                                            <a:srgbClr val="000000"/>
                                          </a:solidFill>
                                          <a:latin typeface="Cambria Math" panose="02040503050406030204" pitchFamily="18" charset="0"/>
                                          <a:cs typeface="Arial" panose="020B0604020202020204" pitchFamily="34" charset="0"/>
                                        </a:rPr>
                                        <m:t>𝑖</m:t>
                                      </m:r>
                                    </m:sub>
                                  </m:sSub>
                                  <m:r>
                                    <a:rPr lang="en-US" altLang="zh-TW" i="1">
                                      <a:solidFill>
                                        <a:srgbClr val="000000"/>
                                      </a:solidFill>
                                      <a:latin typeface="Cambria Math" panose="02040503050406030204" pitchFamily="18" charset="0"/>
                                      <a:cs typeface="Arial" panose="020B0604020202020204" pitchFamily="34" charset="0"/>
                                    </a:rPr>
                                    <m:t>−</m:t>
                                  </m:r>
                                  <m:r>
                                    <a:rPr lang="en-US" altLang="zh-TW" i="1">
                                      <a:solidFill>
                                        <a:srgbClr val="000000"/>
                                      </a:solidFill>
                                      <a:latin typeface="Cambria Math" panose="02040503050406030204" pitchFamily="18" charset="0"/>
                                      <a:cs typeface="Arial" panose="020B0604020202020204" pitchFamily="34" charset="0"/>
                                    </a:rPr>
                                    <m:t>𝐹</m:t>
                                  </m:r>
                                  <m:d>
                                    <m:dPr>
                                      <m:ctrlPr>
                                        <a:rPr lang="en-US" altLang="zh-TW" i="1">
                                          <a:solidFill>
                                            <a:srgbClr val="000000"/>
                                          </a:solidFill>
                                          <a:latin typeface="Cambria Math" panose="02040503050406030204" pitchFamily="18" charset="0"/>
                                          <a:cs typeface="Arial" panose="020B0604020202020204" pitchFamily="34" charset="0"/>
                                        </a:rPr>
                                      </m:ctrlPr>
                                    </m:dPr>
                                    <m:e>
                                      <m:sSub>
                                        <m:sSubPr>
                                          <m:ctrlPr>
                                            <a:rPr lang="en-US" altLang="zh-TW" i="1">
                                              <a:solidFill>
                                                <a:srgbClr val="000000"/>
                                              </a:solidFill>
                                              <a:latin typeface="Cambria Math" panose="02040503050406030204" pitchFamily="18" charset="0"/>
                                              <a:cs typeface="Arial" panose="020B0604020202020204" pitchFamily="34" charset="0"/>
                                            </a:rPr>
                                          </m:ctrlPr>
                                        </m:sSubPr>
                                        <m:e>
                                          <m:r>
                                            <a:rPr lang="en-US" altLang="zh-TW" i="1">
                                              <a:solidFill>
                                                <a:srgbClr val="000000"/>
                                              </a:solidFill>
                                              <a:latin typeface="Cambria Math" panose="02040503050406030204" pitchFamily="18" charset="0"/>
                                              <a:cs typeface="Arial" panose="020B0604020202020204" pitchFamily="34" charset="0"/>
                                            </a:rPr>
                                            <m:t>𝑋</m:t>
                                          </m:r>
                                        </m:e>
                                        <m:sub>
                                          <m:r>
                                            <a:rPr lang="en-US" altLang="zh-TW" i="1">
                                              <a:solidFill>
                                                <a:srgbClr val="000000"/>
                                              </a:solidFill>
                                              <a:latin typeface="Cambria Math" panose="02040503050406030204" pitchFamily="18" charset="0"/>
                                              <a:cs typeface="Arial" panose="020B0604020202020204" pitchFamily="34" charset="0"/>
                                            </a:rPr>
                                            <m:t>𝑖</m:t>
                                          </m:r>
                                        </m:sub>
                                      </m:sSub>
                                      <m:r>
                                        <a:rPr lang="en-US" altLang="zh-TW" i="1">
                                          <a:solidFill>
                                            <a:srgbClr val="000000"/>
                                          </a:solidFill>
                                          <a:latin typeface="Cambria Math" panose="02040503050406030204" pitchFamily="18" charset="0"/>
                                          <a:cs typeface="Arial" panose="020B0604020202020204" pitchFamily="34" charset="0"/>
                                        </a:rPr>
                                        <m:t>;</m:t>
                                      </m:r>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d>
                                </m:e>
                              </m:d>
                            </m:e>
                            <m:sup>
                              <m:r>
                                <a:rPr lang="en-US" altLang="zh-TW" b="0" i="1" smtClean="0">
                                  <a:solidFill>
                                    <a:srgbClr val="000000"/>
                                  </a:solidFill>
                                  <a:latin typeface="Cambria Math" panose="02040503050406030204" pitchFamily="18" charset="0"/>
                                  <a:cs typeface="Arial" panose="020B0604020202020204" pitchFamily="34" charset="0"/>
                                </a:rPr>
                                <m:t>2</m:t>
                              </m:r>
                            </m:sup>
                          </m:sSup>
                          <m:r>
                            <a:rPr lang="en-US" altLang="zh-TW" b="0" i="1" smtClean="0">
                              <a:solidFill>
                                <a:srgbClr val="000000"/>
                              </a:solidFill>
                              <a:latin typeface="Cambria Math" panose="02040503050406030204" pitchFamily="18" charset="0"/>
                              <a:cs typeface="Arial" panose="020B0604020202020204" pitchFamily="34" charset="0"/>
                            </a:rPr>
                            <m:t>                  (3.4)</m:t>
                          </m:r>
                        </m:e>
                      </m:nary>
                    </m:oMath>
                  </m:oMathPara>
                </a14:m>
                <a:endParaRPr lang="en-US" altLang="zh-TW" dirty="0" smtClean="0">
                  <a:solidFill>
                    <a:srgbClr val="000000"/>
                  </a:solidFill>
                  <a:latin typeface="Arial" panose="020B0604020202020204" pitchFamily="34" charset="0"/>
                  <a:cs typeface="Arial" panose="020B0604020202020204" pitchFamily="34" charset="0"/>
                </a:endParaRPr>
              </a:p>
              <a:p>
                <a:pPr marL="457197" lvl="1" indent="0">
                  <a:buNone/>
                </a:pPr>
                <a:endParaRPr lang="en-US" altLang="zh-TW" dirty="0">
                  <a:solidFill>
                    <a:srgbClr val="000000"/>
                  </a:solidFill>
                  <a:latin typeface="Arial" panose="020B0604020202020204" pitchFamily="34" charset="0"/>
                  <a:cs typeface="Arial" panose="020B0604020202020204" pitchFamily="34" charset="0"/>
                </a:endParaRPr>
              </a:p>
              <a:p>
                <a:pPr lvl="2"/>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𝐿</m:t>
                    </m:r>
                    <m:d>
                      <m:dPr>
                        <m:ctrlPr>
                          <a:rPr lang="en-US" altLang="zh-TW" i="1">
                            <a:solidFill>
                              <a:srgbClr val="000000"/>
                            </a:solidFill>
                            <a:latin typeface="Cambria Math" panose="02040503050406030204" pitchFamily="18" charset="0"/>
                            <a:cs typeface="Arial" panose="020B0604020202020204" pitchFamily="34" charset="0"/>
                          </a:rPr>
                        </m:ctrlPr>
                      </m:dPr>
                      <m:e>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d>
                  </m:oMath>
                </a14:m>
                <a:r>
                  <a:rPr lang="en-US" altLang="zh-TW" i="1" dirty="0" smtClean="0">
                    <a:latin typeface="Cambria Math" panose="02040503050406030204" pitchFamily="18" charset="0"/>
                  </a:rPr>
                  <a:t> </a:t>
                </a:r>
                <a:r>
                  <a:rPr lang="en-US" altLang="zh-TW" dirty="0" smtClean="0">
                    <a:latin typeface="Cambria Math" panose="02040503050406030204" pitchFamily="18" charset="0"/>
                  </a:rPr>
                  <a:t>is MSE</a:t>
                </a:r>
              </a:p>
              <a:p>
                <a:pPr lvl="2"/>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𝑖</m:t>
                        </m:r>
                      </m:sub>
                    </m:sSub>
                  </m:oMath>
                </a14:m>
                <a:r>
                  <a:rPr lang="en-US" altLang="zh-TW" dirty="0"/>
                  <a:t> </a:t>
                </a:r>
                <a:r>
                  <a:rPr lang="zh-TW" altLang="zh-TW" dirty="0" smtClean="0"/>
                  <a:t>and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𝑖</m:t>
                        </m:r>
                      </m:sub>
                    </m:sSub>
                  </m:oMath>
                </a14:m>
                <a:r>
                  <a:rPr lang="zh-TW" altLang="zh-TW" dirty="0"/>
                  <a:t>are a noisy input image and a ground truth image, </a:t>
                </a:r>
                <a:r>
                  <a:rPr lang="zh-TW" altLang="zh-TW" dirty="0" smtClean="0"/>
                  <a:t>respectively</a:t>
                </a:r>
                <a:r>
                  <a:rPr lang="en-US" altLang="zh-TW" dirty="0" smtClean="0"/>
                  <a:t>.</a:t>
                </a:r>
                <a:r>
                  <a:rPr lang="zh-TW" altLang="zh-TW" dirty="0" smtClean="0"/>
                  <a:t> </a:t>
                </a:r>
                <a:endParaRPr lang="en-US" altLang="zh-TW" dirty="0" smtClean="0"/>
              </a:p>
              <a:p>
                <a:pPr lvl="2"/>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𝐹</m:t>
                    </m:r>
                    <m:d>
                      <m:dPr>
                        <m:ctrlPr>
                          <a:rPr lang="en-US" altLang="zh-TW" i="1">
                            <a:solidFill>
                              <a:srgbClr val="000000"/>
                            </a:solidFill>
                            <a:latin typeface="Cambria Math" panose="02040503050406030204" pitchFamily="18" charset="0"/>
                            <a:cs typeface="Arial" panose="020B0604020202020204" pitchFamily="34" charset="0"/>
                          </a:rPr>
                        </m:ctrlPr>
                      </m:dPr>
                      <m:e>
                        <m:sSub>
                          <m:sSubPr>
                            <m:ctrlPr>
                              <a:rPr lang="en-US" altLang="zh-TW" i="1">
                                <a:solidFill>
                                  <a:srgbClr val="000000"/>
                                </a:solidFill>
                                <a:latin typeface="Cambria Math" panose="02040503050406030204" pitchFamily="18" charset="0"/>
                                <a:cs typeface="Arial" panose="020B0604020202020204" pitchFamily="34" charset="0"/>
                              </a:rPr>
                            </m:ctrlPr>
                          </m:sSubPr>
                          <m:e>
                            <m:r>
                              <a:rPr lang="en-US" altLang="zh-TW" i="1">
                                <a:solidFill>
                                  <a:srgbClr val="000000"/>
                                </a:solidFill>
                                <a:latin typeface="Cambria Math" panose="02040503050406030204" pitchFamily="18" charset="0"/>
                                <a:cs typeface="Arial" panose="020B0604020202020204" pitchFamily="34" charset="0"/>
                              </a:rPr>
                              <m:t>𝑋</m:t>
                            </m:r>
                          </m:e>
                          <m:sub>
                            <m:r>
                              <a:rPr lang="en-US" altLang="zh-TW" i="1">
                                <a:solidFill>
                                  <a:srgbClr val="000000"/>
                                </a:solidFill>
                                <a:latin typeface="Cambria Math" panose="02040503050406030204" pitchFamily="18" charset="0"/>
                                <a:cs typeface="Arial" panose="020B0604020202020204" pitchFamily="34" charset="0"/>
                              </a:rPr>
                              <m:t>𝑖</m:t>
                            </m:r>
                          </m:sub>
                        </m:sSub>
                        <m:r>
                          <a:rPr lang="en-US" altLang="zh-TW" i="1">
                            <a:solidFill>
                              <a:srgbClr val="000000"/>
                            </a:solidFill>
                            <a:latin typeface="Cambria Math" panose="02040503050406030204" pitchFamily="18" charset="0"/>
                            <a:cs typeface="Arial" panose="020B0604020202020204" pitchFamily="34" charset="0"/>
                          </a:rPr>
                          <m:t>;</m:t>
                        </m:r>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d>
                  </m:oMath>
                </a14:m>
                <a:r>
                  <a:rPr lang="en-US" altLang="zh-TW" dirty="0" smtClean="0"/>
                  <a:t> </a:t>
                </a:r>
                <a:r>
                  <a:rPr lang="zh-TW" altLang="zh-TW" dirty="0" smtClean="0"/>
                  <a:t>is </a:t>
                </a:r>
                <a:r>
                  <a:rPr lang="zh-TW" altLang="zh-TW" dirty="0"/>
                  <a:t>a mapping function with trainable parameters </a:t>
                </a:r>
                <a14:m>
                  <m:oMath xmlns:m="http://schemas.openxmlformats.org/officeDocument/2006/math">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zh-TW" dirty="0" smtClean="0"/>
                  <a:t>.</a:t>
                </a:r>
                <a:r>
                  <a:rPr lang="zh-TW" altLang="zh-TW" dirty="0" smtClean="0"/>
                  <a:t> </a:t>
                </a:r>
                <a:endParaRPr lang="en-US" altLang="zh-TW" dirty="0" smtClean="0"/>
              </a:p>
              <a:p>
                <a:pPr lvl="2"/>
                <a14:m>
                  <m:oMath xmlns:m="http://schemas.openxmlformats.org/officeDocument/2006/math">
                    <m:r>
                      <a:rPr lang="en-US" altLang="zh-TW" b="0" i="1" smtClean="0">
                        <a:latin typeface="Cambria Math" panose="02040503050406030204" pitchFamily="18" charset="0"/>
                      </a:rPr>
                      <m:t>𝑁</m:t>
                    </m:r>
                  </m:oMath>
                </a14:m>
                <a:r>
                  <a:rPr lang="zh-TW" altLang="zh-TW" dirty="0" smtClean="0"/>
                  <a:t> </a:t>
                </a:r>
                <a:r>
                  <a:rPr lang="zh-TW" altLang="zh-TW" dirty="0"/>
                  <a:t>is the batch size.</a:t>
                </a:r>
                <a:endParaRPr lang="en-US" altLang="zh-TW" dirty="0">
                  <a:solidFill>
                    <a:srgbClr val="000000"/>
                  </a:solidFill>
                </a:endParaRP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l="-551" t="-1261"/>
                </a:stretch>
              </a:blipFill>
            </p:spPr>
            <p:txBody>
              <a:bodyPr/>
              <a:lstStyle/>
              <a:p>
                <a:r>
                  <a:rPr lang="zh-TW" altLang="en-US">
                    <a:noFill/>
                  </a:rPr>
                  <a:t> </a:t>
                </a:r>
              </a:p>
            </p:txBody>
          </p:sp>
        </mc:Fallback>
      </mc:AlternateContent>
      <p:sp>
        <p:nvSpPr>
          <p:cNvPr id="6"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Method(23/23)</a:t>
            </a:r>
            <a:endParaRPr lang="zh-TW" altLang="en-US" sz="3200" dirty="0"/>
          </a:p>
        </p:txBody>
      </p:sp>
    </p:spTree>
    <p:extLst>
      <p:ext uri="{BB962C8B-B14F-4D97-AF65-F5344CB8AC3E}">
        <p14:creationId xmlns:p14="http://schemas.microsoft.com/office/powerpoint/2010/main" val="29316269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 xmlns:a16="http://schemas.microsoft.com/office/drawing/2014/main"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 xmlns:a16="http://schemas.microsoft.com/office/drawing/2014/main"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6" name="AutoShape 43">
              <a:extLst>
                <a:ext uri="{FF2B5EF4-FFF2-40B4-BE49-F238E27FC236}">
                  <a16:creationId xmlns="" xmlns:a16="http://schemas.microsoft.com/office/drawing/2014/main"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7" name="Text Box 44">
              <a:extLst>
                <a:ext uri="{FF2B5EF4-FFF2-40B4-BE49-F238E27FC236}">
                  <a16:creationId xmlns="" xmlns:a16="http://schemas.microsoft.com/office/drawing/2014/main" id="{B1323A5A-C771-463D-ACD0-8F247C06D825}"/>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 xmlns:a16="http://schemas.microsoft.com/office/drawing/2014/main"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 xmlns:a16="http://schemas.microsoft.com/office/drawing/2014/main"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 xmlns:a16="http://schemas.microsoft.com/office/drawing/2014/main"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3" name="AutoShape 43">
              <a:extLst>
                <a:ext uri="{FF2B5EF4-FFF2-40B4-BE49-F238E27FC236}">
                  <a16:creationId xmlns="" xmlns:a16="http://schemas.microsoft.com/office/drawing/2014/main"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4" name="Text Box 44">
              <a:extLst>
                <a:ext uri="{FF2B5EF4-FFF2-40B4-BE49-F238E27FC236}">
                  <a16:creationId xmlns="" xmlns:a16="http://schemas.microsoft.com/office/drawing/2014/main"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 xmlns:a16="http://schemas.microsoft.com/office/drawing/2014/main"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 xmlns:a16="http://schemas.microsoft.com/office/drawing/2014/main"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 xmlns:a16="http://schemas.microsoft.com/office/drawing/2014/main"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9" name="AutoShape 43">
              <a:extLst>
                <a:ext uri="{FF2B5EF4-FFF2-40B4-BE49-F238E27FC236}">
                  <a16:creationId xmlns="" xmlns:a16="http://schemas.microsoft.com/office/drawing/2014/main"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solidFill>
                  <a:schemeClr val="bg1">
                    <a:lumMod val="95000"/>
                  </a:schemeClr>
                </a:solidFill>
                <a:latin typeface="Arial" panose="020B0604020202020204" pitchFamily="34" charset="0"/>
                <a:cs typeface="Arial" panose="020B0604020202020204" pitchFamily="34" charset="0"/>
              </a:endParaRPr>
            </a:p>
          </p:txBody>
        </p:sp>
        <p:sp>
          <p:nvSpPr>
            <p:cNvPr id="30" name="Text Box 44">
              <a:extLst>
                <a:ext uri="{FF2B5EF4-FFF2-40B4-BE49-F238E27FC236}">
                  <a16:creationId xmlns="" xmlns:a16="http://schemas.microsoft.com/office/drawing/2014/main"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Proposed </a:t>
              </a:r>
              <a:r>
                <a:rPr lang="en-US" sz="2800" b="1" dirty="0" smtClean="0">
                  <a:solidFill>
                    <a:schemeClr val="bg1">
                      <a:lumMod val="95000"/>
                    </a:schemeClr>
                  </a:solidFill>
                  <a:latin typeface="Arial" panose="020B0604020202020204" pitchFamily="34" charset="0"/>
                  <a:cs typeface="Arial" panose="020B0604020202020204" pitchFamily="34" charset="0"/>
                </a:rPr>
                <a:t>Method</a:t>
              </a:r>
              <a:endParaRPr lang="en-US" sz="2800" b="1" dirty="0">
                <a:solidFill>
                  <a:schemeClr val="bg1">
                    <a:lumMod val="95000"/>
                  </a:schemeClr>
                </a:solidFill>
                <a:latin typeface="Arial" panose="020B0604020202020204" pitchFamily="34" charset="0"/>
                <a:cs typeface="Arial" panose="020B0604020202020204" pitchFamily="34" charset="0"/>
              </a:endParaRPr>
            </a:p>
          </p:txBody>
        </p:sp>
        <p:sp>
          <p:nvSpPr>
            <p:cNvPr id="31" name="Text Box 45">
              <a:extLst>
                <a:ext uri="{FF2B5EF4-FFF2-40B4-BE49-F238E27FC236}">
                  <a16:creationId xmlns="" xmlns:a16="http://schemas.microsoft.com/office/drawing/2014/main"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 xmlns:a16="http://schemas.microsoft.com/office/drawing/2014/main"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 xmlns:a16="http://schemas.microsoft.com/office/drawing/2014/main"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34" name="AutoShape 43">
              <a:extLst>
                <a:ext uri="{FF2B5EF4-FFF2-40B4-BE49-F238E27FC236}">
                  <a16:creationId xmlns="" xmlns:a16="http://schemas.microsoft.com/office/drawing/2014/main"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35" name="Text Box 44">
              <a:extLst>
                <a:ext uri="{FF2B5EF4-FFF2-40B4-BE49-F238E27FC236}">
                  <a16:creationId xmlns="" xmlns:a16="http://schemas.microsoft.com/office/drawing/2014/main"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 xmlns:a16="http://schemas.microsoft.com/office/drawing/2014/main"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 xmlns:a16="http://schemas.microsoft.com/office/drawing/2014/main"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 xmlns:a16="http://schemas.microsoft.com/office/drawing/2014/main"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6" name="AutoShape 43">
              <a:extLst>
                <a:ext uri="{FF2B5EF4-FFF2-40B4-BE49-F238E27FC236}">
                  <a16:creationId xmlns="" xmlns:a16="http://schemas.microsoft.com/office/drawing/2014/main"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9" name="Text Box 44">
              <a:extLst>
                <a:ext uri="{FF2B5EF4-FFF2-40B4-BE49-F238E27FC236}">
                  <a16:creationId xmlns="" xmlns:a16="http://schemas.microsoft.com/office/drawing/2014/main"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 xmlns:a16="http://schemas.microsoft.com/office/drawing/2014/main"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4204110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內容版面配置區 2"/>
              <p:cNvSpPr txBox="1">
                <a:spLocks/>
              </p:cNvSpPr>
              <p:nvPr/>
            </p:nvSpPr>
            <p:spPr bwMode="auto">
              <a:xfrm>
                <a:off x="179388" y="908054"/>
                <a:ext cx="8856662" cy="5318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898" indent="-342898"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46" indent="-285749"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2993" indent="-228599"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191" indent="-228599"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388" indent="-228599"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585" indent="-228599" algn="l" rtl="0" eaLnBrk="1" fontAlgn="base" hangingPunct="1">
                  <a:spcBef>
                    <a:spcPct val="20000"/>
                  </a:spcBef>
                  <a:spcAft>
                    <a:spcPct val="0"/>
                  </a:spcAft>
                  <a:buChar char="»"/>
                  <a:defRPr kumimoji="1">
                    <a:solidFill>
                      <a:schemeClr val="tx1"/>
                    </a:solidFill>
                    <a:latin typeface="+mn-lt"/>
                    <a:ea typeface="+mn-ea"/>
                  </a:defRPr>
                </a:lvl6pPr>
                <a:lvl7pPr marL="2971783" indent="-228599" algn="l" rtl="0" eaLnBrk="1" fontAlgn="base" hangingPunct="1">
                  <a:spcBef>
                    <a:spcPct val="20000"/>
                  </a:spcBef>
                  <a:spcAft>
                    <a:spcPct val="0"/>
                  </a:spcAft>
                  <a:buChar char="»"/>
                  <a:defRPr kumimoji="1">
                    <a:solidFill>
                      <a:schemeClr val="tx1"/>
                    </a:solidFill>
                    <a:latin typeface="+mn-lt"/>
                    <a:ea typeface="+mn-ea"/>
                  </a:defRPr>
                </a:lvl7pPr>
                <a:lvl8pPr marL="3428980" indent="-228599" algn="l" rtl="0" eaLnBrk="1" fontAlgn="base" hangingPunct="1">
                  <a:spcBef>
                    <a:spcPct val="20000"/>
                  </a:spcBef>
                  <a:spcAft>
                    <a:spcPct val="0"/>
                  </a:spcAft>
                  <a:buChar char="»"/>
                  <a:defRPr kumimoji="1">
                    <a:solidFill>
                      <a:schemeClr val="tx1"/>
                    </a:solidFill>
                    <a:latin typeface="+mn-lt"/>
                    <a:ea typeface="+mn-ea"/>
                  </a:defRPr>
                </a:lvl8pPr>
                <a:lvl9pPr marL="3886177" indent="-228599" algn="l" rtl="0" eaLnBrk="1" fontAlgn="base" hangingPunct="1">
                  <a:spcBef>
                    <a:spcPct val="20000"/>
                  </a:spcBef>
                  <a:spcAft>
                    <a:spcPct val="0"/>
                  </a:spcAft>
                  <a:buChar char="»"/>
                  <a:defRPr kumimoji="1">
                    <a:solidFill>
                      <a:schemeClr val="tx1"/>
                    </a:solidFill>
                    <a:latin typeface="+mn-lt"/>
                    <a:ea typeface="+mn-ea"/>
                  </a:defRPr>
                </a:lvl9pPr>
              </a:lstStyle>
              <a:p>
                <a:r>
                  <a:rPr lang="en-US" altLang="zh-TW" dirty="0"/>
                  <a:t>Image </a:t>
                </a:r>
                <a:r>
                  <a:rPr lang="en-US" altLang="zh-TW" dirty="0" smtClean="0"/>
                  <a:t>quality </a:t>
                </a:r>
                <a:r>
                  <a:rPr lang="en-US" altLang="zh-TW" dirty="0"/>
                  <a:t>a</a:t>
                </a:r>
                <a:r>
                  <a:rPr lang="en-US" altLang="zh-TW" dirty="0" smtClean="0"/>
                  <a:t>ssessment</a:t>
                </a:r>
                <a:endParaRPr lang="en-US" altLang="zh-TW" dirty="0"/>
              </a:p>
              <a:p>
                <a:pPr lvl="1"/>
                <a:r>
                  <a:rPr lang="en-US" altLang="zh-TW" dirty="0" smtClean="0"/>
                  <a:t>Peak </a:t>
                </a:r>
                <a:r>
                  <a:rPr lang="en-US" altLang="zh-TW" dirty="0"/>
                  <a:t>signal-to-noise ratio (PSNR</a:t>
                </a:r>
                <a:r>
                  <a:rPr lang="en-US" altLang="zh-TW" dirty="0" smtClean="0"/>
                  <a:t>)</a:t>
                </a:r>
              </a:p>
              <a:p>
                <a:endParaRPr lang="en-US" altLang="zh-TW" dirty="0"/>
              </a:p>
              <a:p>
                <a:endParaRPr lang="en-US" altLang="zh-TW" dirty="0" smtClean="0"/>
              </a:p>
              <a:p>
                <a:pPr marL="457197" lvl="1" indent="0">
                  <a:buNone/>
                </a:pPr>
                <a:endParaRPr lang="en-US" altLang="zh-TW" dirty="0" smtClean="0"/>
              </a:p>
              <a:p>
                <a:pPr marL="457197" lvl="1" indent="0">
                  <a:buNone/>
                </a:pPr>
                <a:r>
                  <a:rPr lang="en-US" altLang="zh-TW" dirty="0" smtClean="0"/>
                  <a:t>where </a:t>
                </a:r>
                <a:r>
                  <a:rPr lang="en-US" altLang="zh-TW" dirty="0"/>
                  <a:t>Mean Square Error (MSE)</a:t>
                </a:r>
              </a:p>
              <a:p>
                <a:pPr marL="457197" lvl="1" indent="0">
                  <a:buNone/>
                </a:pPr>
                <a:endParaRPr lang="en-US" altLang="zh-TW" dirty="0"/>
              </a:p>
              <a:p>
                <a:pPr lvl="2"/>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𝐼</m:t>
                    </m:r>
                    <m:d>
                      <m:dPr>
                        <m:ctrlPr>
                          <a:rPr lang="en-US" altLang="zh-TW" i="1">
                            <a:solidFill>
                              <a:srgbClr val="000000"/>
                            </a:solidFill>
                            <a:latin typeface="Cambria Math" panose="02040503050406030204" pitchFamily="18" charset="0"/>
                            <a:cs typeface="Arial" panose="020B0604020202020204" pitchFamily="34" charset="0"/>
                          </a:rPr>
                        </m:ctrlPr>
                      </m:dPr>
                      <m:e>
                        <m:r>
                          <a:rPr lang="en-US" altLang="zh-TW" i="1">
                            <a:solidFill>
                              <a:srgbClr val="000000"/>
                            </a:solidFill>
                            <a:latin typeface="Cambria Math" panose="02040503050406030204" pitchFamily="18" charset="0"/>
                            <a:cs typeface="Arial" panose="020B0604020202020204" pitchFamily="34" charset="0"/>
                          </a:rPr>
                          <m:t>𝑥</m:t>
                        </m:r>
                      </m:e>
                    </m:d>
                  </m:oMath>
                </a14:m>
                <a:r>
                  <a:rPr lang="en-US" altLang="zh-TW" dirty="0"/>
                  <a:t> is the input image at position </a:t>
                </a:r>
                <a:r>
                  <a:rPr lang="zh-TW" altLang="en-US" dirty="0"/>
                  <a:t>𝑥</a:t>
                </a:r>
                <a:r>
                  <a:rPr lang="en-US" altLang="zh-TW" dirty="0"/>
                  <a:t>.</a:t>
                </a:r>
              </a:p>
              <a:p>
                <a:pPr lvl="2"/>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𝑂</m:t>
                    </m:r>
                    <m:d>
                      <m:dPr>
                        <m:ctrlPr>
                          <a:rPr lang="en-US" altLang="zh-TW" i="1">
                            <a:solidFill>
                              <a:srgbClr val="000000"/>
                            </a:solidFill>
                            <a:latin typeface="Cambria Math" panose="02040503050406030204" pitchFamily="18" charset="0"/>
                            <a:cs typeface="Arial" panose="020B0604020202020204" pitchFamily="34" charset="0"/>
                          </a:rPr>
                        </m:ctrlPr>
                      </m:dPr>
                      <m:e>
                        <m:r>
                          <a:rPr lang="en-US" altLang="zh-TW" i="1">
                            <a:solidFill>
                              <a:srgbClr val="000000"/>
                            </a:solidFill>
                            <a:latin typeface="Cambria Math" panose="02040503050406030204" pitchFamily="18" charset="0"/>
                            <a:cs typeface="Arial" panose="020B0604020202020204" pitchFamily="34" charset="0"/>
                          </a:rPr>
                          <m:t>𝑥</m:t>
                        </m:r>
                      </m:e>
                    </m:d>
                  </m:oMath>
                </a14:m>
                <a:r>
                  <a:rPr lang="en-US" altLang="zh-TW" dirty="0"/>
                  <a:t> is the output image at position </a:t>
                </a:r>
                <a:r>
                  <a:rPr lang="zh-TW" altLang="en-US" dirty="0"/>
                  <a:t>𝑥</a:t>
                </a:r>
                <a:r>
                  <a:rPr lang="en-US" altLang="zh-TW" dirty="0"/>
                  <a:t>.</a:t>
                </a:r>
              </a:p>
              <a:p>
                <a:pPr lvl="2"/>
                <a14:m>
                  <m:oMath xmlns:m="http://schemas.openxmlformats.org/officeDocument/2006/math">
                    <m:r>
                      <a:rPr lang="en-US" altLang="zh-TW">
                        <a:latin typeface="Cambria Math" panose="02040503050406030204" pitchFamily="18" charset="0"/>
                      </a:rPr>
                      <m:t>𝑃</m:t>
                    </m:r>
                  </m:oMath>
                </a14:m>
                <a:r>
                  <a:rPr lang="en-US" altLang="zh-TW" dirty="0"/>
                  <a:t> is the total number of pixels in the input image.</a:t>
                </a:r>
              </a:p>
              <a:p>
                <a:endParaRPr lang="en-US" altLang="zh-TW" dirty="0" smtClean="0"/>
              </a:p>
              <a:p>
                <a:endParaRPr lang="zh-TW" altLang="en-US" kern="0" dirty="0"/>
              </a:p>
            </p:txBody>
          </p:sp>
        </mc:Choice>
        <mc:Fallback xmlns="">
          <p:sp>
            <p:nvSpPr>
              <p:cNvPr id="8" name="內容版面配置區 2"/>
              <p:cNvSpPr txBox="1">
                <a:spLocks noRot="1" noChangeAspect="1" noMove="1" noResize="1" noEditPoints="1" noAdjustHandles="1" noChangeArrowheads="1" noChangeShapeType="1" noTextEdit="1"/>
              </p:cNvSpPr>
              <p:nvPr/>
            </p:nvSpPr>
            <p:spPr bwMode="auto">
              <a:xfrm>
                <a:off x="179388" y="908054"/>
                <a:ext cx="8856662" cy="5318125"/>
              </a:xfrm>
              <a:prstGeom prst="rect">
                <a:avLst/>
              </a:prstGeom>
              <a:blipFill rotWithShape="0">
                <a:blip r:embed="rId3"/>
                <a:stretch>
                  <a:fillRect l="-551" t="-12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mc:Fallback>
      </mc:AlternateContent>
      <p:sp>
        <p:nvSpPr>
          <p:cNvPr id="2" name="標題 1"/>
          <p:cNvSpPr>
            <a:spLocks noGrp="1"/>
          </p:cNvSpPr>
          <p:nvPr>
            <p:ph type="title"/>
          </p:nvPr>
        </p:nvSpPr>
        <p:spPr>
          <a:xfrm>
            <a:off x="1" y="3"/>
            <a:ext cx="9144000" cy="720725"/>
          </a:xfrm>
        </p:spPr>
        <p:txBody>
          <a:bodyPr/>
          <a:lstStyle/>
          <a:p>
            <a:pPr algn="ctr"/>
            <a:r>
              <a:rPr lang="en-US" altLang="zh-TW" sz="3200" dirty="0" smtClean="0"/>
              <a:t>Experimental results(1/11)</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 xmlns:a16="http://schemas.microsoft.com/office/drawing/2014/main" id="{BDE83A35-D0DE-4296-92CB-5B9A618B007A}"/>
                  </a:ext>
                </a:extLst>
              </p:cNvPr>
              <p:cNvSpPr/>
              <p:nvPr/>
            </p:nvSpPr>
            <p:spPr>
              <a:xfrm>
                <a:off x="17748" y="1932010"/>
                <a:ext cx="9108506" cy="9296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          </m:t>
                      </m:r>
                      <m:r>
                        <a:rPr lang="en-US" altLang="zh-TW" sz="2400" i="1" smtClean="0">
                          <a:latin typeface="Cambria Math" panose="02040503050406030204" pitchFamily="18" charset="0"/>
                        </a:rPr>
                        <m:t>𝑃𝑆𝑁𝑅</m:t>
                      </m:r>
                      <m:r>
                        <a:rPr lang="en-US" altLang="zh-TW" sz="2400" i="1" smtClean="0">
                          <a:latin typeface="Cambria Math" panose="02040503050406030204" pitchFamily="18" charset="0"/>
                        </a:rPr>
                        <m:t>=10</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𝑙𝑜𝑔</m:t>
                          </m:r>
                        </m:e>
                        <m:sub>
                          <m:r>
                            <a:rPr lang="en-US" altLang="zh-TW" sz="2400" i="1">
                              <a:latin typeface="Cambria Math" panose="02040503050406030204" pitchFamily="18" charset="0"/>
                            </a:rPr>
                            <m:t>10</m:t>
                          </m:r>
                        </m:sub>
                      </m:sSub>
                      <m:d>
                        <m:dPr>
                          <m:ctrlPr>
                            <a:rPr lang="en-US" altLang="zh-TW" sz="2400" i="1">
                              <a:latin typeface="Cambria Math" panose="02040503050406030204" pitchFamily="18" charset="0"/>
                            </a:rPr>
                          </m:ctrlPr>
                        </m:dPr>
                        <m:e>
                          <m:f>
                            <m:fPr>
                              <m:ctrlPr>
                                <a:rPr lang="en-US" altLang="zh-TW" sz="2400" i="1">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255</m:t>
                                  </m:r>
                                </m:e>
                                <m:sup>
                                  <m:r>
                                    <a:rPr lang="en-US" altLang="zh-TW" sz="2400" i="1">
                                      <a:latin typeface="Cambria Math" panose="02040503050406030204" pitchFamily="18" charset="0"/>
                                    </a:rPr>
                                    <m:t>2</m:t>
                                  </m:r>
                                </m:sup>
                              </m:sSup>
                            </m:num>
                            <m:den>
                              <m:r>
                                <a:rPr lang="en-US" altLang="zh-TW" sz="2400" i="1">
                                  <a:latin typeface="Cambria Math" panose="02040503050406030204" pitchFamily="18" charset="0"/>
                                </a:rPr>
                                <m:t>𝑀𝑆𝐸</m:t>
                              </m:r>
                            </m:den>
                          </m:f>
                        </m:e>
                      </m:d>
                      <m:r>
                        <a:rPr lang="en-US" altLang="zh-TW" sz="2400" b="0" i="1" smtClean="0">
                          <a:latin typeface="Cambria Math" panose="02040503050406030204" pitchFamily="18" charset="0"/>
                        </a:rPr>
                        <m:t>                                                          </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4</m:t>
                          </m:r>
                          <m:r>
                            <a:rPr lang="en-US" altLang="zh-TW" sz="2400" i="1">
                              <a:latin typeface="Cambria Math" panose="02040503050406030204" pitchFamily="18" charset="0"/>
                            </a:rPr>
                            <m:t>.</m:t>
                          </m:r>
                          <m:r>
                            <a:rPr lang="en-US" altLang="zh-TW" sz="2400" b="0" i="1" smtClean="0">
                              <a:latin typeface="Cambria Math" panose="02040503050406030204" pitchFamily="18" charset="0"/>
                            </a:rPr>
                            <m:t>1</m:t>
                          </m:r>
                        </m:e>
                      </m:d>
                    </m:oMath>
                  </m:oMathPara>
                </a14:m>
                <a:endParaRPr lang="zh-TW" altLang="en-US" sz="2400" dirty="0"/>
              </a:p>
            </p:txBody>
          </p:sp>
        </mc:Choice>
        <mc:Fallback xmlns="">
          <p:sp>
            <p:nvSpPr>
              <p:cNvPr id="9" name="矩形 8">
                <a:extLst>
                  <a:ext uri="{FF2B5EF4-FFF2-40B4-BE49-F238E27FC236}">
                    <a16:creationId xmlns="" xmlns:a16="http://schemas.microsoft.com/office/drawing/2014/main" xmlns:a14="http://schemas.microsoft.com/office/drawing/2010/main" id="{BDE83A35-D0DE-4296-92CB-5B9A618B007A}"/>
                  </a:ext>
                </a:extLst>
              </p:cNvPr>
              <p:cNvSpPr>
                <a:spLocks noRot="1" noChangeAspect="1" noMove="1" noResize="1" noEditPoints="1" noAdjustHandles="1" noChangeArrowheads="1" noChangeShapeType="1" noTextEdit="1"/>
              </p:cNvSpPr>
              <p:nvPr/>
            </p:nvSpPr>
            <p:spPr>
              <a:xfrm>
                <a:off x="17748" y="1932010"/>
                <a:ext cx="9108506" cy="929678"/>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 xmlns:a16="http://schemas.microsoft.com/office/drawing/2014/main" id="{BDE83A35-D0DE-4296-92CB-5B9A618B007A}"/>
                  </a:ext>
                </a:extLst>
              </p:cNvPr>
              <p:cNvSpPr/>
              <p:nvPr/>
            </p:nvSpPr>
            <p:spPr>
              <a:xfrm>
                <a:off x="17748" y="2932911"/>
                <a:ext cx="9108506" cy="1131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000000"/>
                          </a:solidFill>
                          <a:latin typeface="Cambria Math" panose="02040503050406030204" pitchFamily="18" charset="0"/>
                          <a:cs typeface="Arial" panose="020B0604020202020204" pitchFamily="34" charset="0"/>
                        </a:rPr>
                        <m:t>                                                                    =</m:t>
                      </m:r>
                      <m:f>
                        <m:fPr>
                          <m:ctrlPr>
                            <a:rPr lang="en-US" altLang="zh-TW" sz="2400" i="1" smtClean="0">
                              <a:solidFill>
                                <a:srgbClr val="000000"/>
                              </a:solidFill>
                              <a:latin typeface="Cambria Math" panose="02040503050406030204" pitchFamily="18" charset="0"/>
                              <a:cs typeface="Arial" panose="020B0604020202020204" pitchFamily="34" charset="0"/>
                            </a:rPr>
                          </m:ctrlPr>
                        </m:fPr>
                        <m:num>
                          <m:r>
                            <a:rPr lang="en-US" altLang="zh-TW" sz="2400" i="1">
                              <a:solidFill>
                                <a:srgbClr val="000000"/>
                              </a:solidFill>
                              <a:latin typeface="Cambria Math" panose="02040503050406030204" pitchFamily="18" charset="0"/>
                              <a:cs typeface="Arial" panose="020B0604020202020204" pitchFamily="34" charset="0"/>
                            </a:rPr>
                            <m:t>1</m:t>
                          </m:r>
                        </m:num>
                        <m:den>
                          <m:r>
                            <a:rPr lang="en-US" altLang="zh-TW" sz="2400" i="1">
                              <a:solidFill>
                                <a:srgbClr val="000000"/>
                              </a:solidFill>
                              <a:latin typeface="Cambria Math" panose="02040503050406030204" pitchFamily="18" charset="0"/>
                              <a:cs typeface="Arial" panose="020B0604020202020204" pitchFamily="34" charset="0"/>
                            </a:rPr>
                            <m:t>𝑃</m:t>
                          </m:r>
                        </m:den>
                      </m:f>
                      <m:nary>
                        <m:naryPr>
                          <m:chr m:val="∑"/>
                          <m:ctrlPr>
                            <a:rPr lang="en-US" altLang="zh-TW" sz="2400" i="1">
                              <a:solidFill>
                                <a:srgbClr val="000000"/>
                              </a:solidFill>
                              <a:latin typeface="Cambria Math" panose="02040503050406030204" pitchFamily="18" charset="0"/>
                              <a:cs typeface="Arial" panose="020B0604020202020204" pitchFamily="34" charset="0"/>
                            </a:rPr>
                          </m:ctrlPr>
                        </m:naryPr>
                        <m:sub>
                          <m:r>
                            <a:rPr lang="en-US" altLang="zh-TW" sz="2400" i="1">
                              <a:solidFill>
                                <a:srgbClr val="000000"/>
                              </a:solidFill>
                              <a:latin typeface="Cambria Math" panose="02040503050406030204" pitchFamily="18" charset="0"/>
                              <a:cs typeface="Arial" panose="020B0604020202020204" pitchFamily="34" charset="0"/>
                            </a:rPr>
                            <m:t>𝑥</m:t>
                          </m:r>
                          <m:r>
                            <a:rPr lang="en-US" altLang="zh-TW" sz="2400" i="1">
                              <a:solidFill>
                                <a:srgbClr val="000000"/>
                              </a:solidFill>
                              <a:latin typeface="Cambria Math" panose="02040503050406030204" pitchFamily="18" charset="0"/>
                              <a:cs typeface="Arial" panose="020B0604020202020204" pitchFamily="34" charset="0"/>
                            </a:rPr>
                            <m:t>=0</m:t>
                          </m:r>
                        </m:sub>
                        <m:sup>
                          <m:r>
                            <a:rPr lang="en-US" altLang="zh-TW" sz="2400" i="1">
                              <a:solidFill>
                                <a:srgbClr val="000000"/>
                              </a:solidFill>
                              <a:latin typeface="Cambria Math" panose="02040503050406030204" pitchFamily="18" charset="0"/>
                              <a:cs typeface="Arial" panose="020B0604020202020204" pitchFamily="34" charset="0"/>
                            </a:rPr>
                            <m:t>𝑃</m:t>
                          </m:r>
                          <m:r>
                            <a:rPr lang="en-US" altLang="zh-TW" sz="2400" i="1">
                              <a:solidFill>
                                <a:srgbClr val="000000"/>
                              </a:solidFill>
                              <a:latin typeface="Cambria Math" panose="02040503050406030204" pitchFamily="18" charset="0"/>
                              <a:cs typeface="Arial" panose="020B0604020202020204" pitchFamily="34" charset="0"/>
                            </a:rPr>
                            <m:t>−1</m:t>
                          </m:r>
                        </m:sup>
                        <m:e>
                          <m:sSup>
                            <m:sSupPr>
                              <m:ctrlPr>
                                <a:rPr lang="en-US" altLang="zh-TW" sz="2400" i="1">
                                  <a:solidFill>
                                    <a:srgbClr val="000000"/>
                                  </a:solidFill>
                                  <a:latin typeface="Cambria Math" panose="02040503050406030204" pitchFamily="18" charset="0"/>
                                  <a:cs typeface="Arial" panose="020B0604020202020204" pitchFamily="34" charset="0"/>
                                </a:rPr>
                              </m:ctrlPr>
                            </m:sSupPr>
                            <m:e>
                              <m:d>
                                <m:dPr>
                                  <m:ctrlPr>
                                    <a:rPr lang="en-US" altLang="zh-TW" sz="2400" i="1">
                                      <a:solidFill>
                                        <a:srgbClr val="000000"/>
                                      </a:solidFill>
                                      <a:latin typeface="Cambria Math" panose="02040503050406030204" pitchFamily="18" charset="0"/>
                                      <a:cs typeface="Arial" panose="020B0604020202020204" pitchFamily="34" charset="0"/>
                                    </a:rPr>
                                  </m:ctrlPr>
                                </m:dPr>
                                <m:e>
                                  <m:r>
                                    <a:rPr lang="en-US" altLang="zh-TW" sz="2400" i="1">
                                      <a:solidFill>
                                        <a:srgbClr val="000000"/>
                                      </a:solidFill>
                                      <a:latin typeface="Cambria Math" panose="02040503050406030204" pitchFamily="18" charset="0"/>
                                      <a:cs typeface="Arial" panose="020B0604020202020204" pitchFamily="34" charset="0"/>
                                    </a:rPr>
                                    <m:t>𝐼</m:t>
                                  </m:r>
                                  <m:d>
                                    <m:dPr>
                                      <m:ctrlPr>
                                        <a:rPr lang="en-US" altLang="zh-TW" sz="2400" i="1">
                                          <a:solidFill>
                                            <a:srgbClr val="000000"/>
                                          </a:solidFill>
                                          <a:latin typeface="Cambria Math" panose="02040503050406030204" pitchFamily="18" charset="0"/>
                                          <a:cs typeface="Arial" panose="020B0604020202020204" pitchFamily="34" charset="0"/>
                                        </a:rPr>
                                      </m:ctrlPr>
                                    </m:dPr>
                                    <m:e>
                                      <m:r>
                                        <a:rPr lang="en-US" altLang="zh-TW" sz="2400" i="1">
                                          <a:solidFill>
                                            <a:srgbClr val="000000"/>
                                          </a:solidFill>
                                          <a:latin typeface="Cambria Math" panose="02040503050406030204" pitchFamily="18" charset="0"/>
                                          <a:cs typeface="Arial" panose="020B0604020202020204" pitchFamily="34" charset="0"/>
                                        </a:rPr>
                                        <m:t>𝑥</m:t>
                                      </m:r>
                                    </m:e>
                                  </m:d>
                                  <m:r>
                                    <a:rPr lang="en-US" altLang="zh-TW" sz="2400" i="1">
                                      <a:solidFill>
                                        <a:srgbClr val="000000"/>
                                      </a:solidFill>
                                      <a:latin typeface="Cambria Math" panose="02040503050406030204" pitchFamily="18" charset="0"/>
                                      <a:cs typeface="Arial" panose="020B0604020202020204" pitchFamily="34" charset="0"/>
                                    </a:rPr>
                                    <m:t>−</m:t>
                                  </m:r>
                                  <m:r>
                                    <a:rPr lang="en-US" altLang="zh-TW" sz="2400" i="1">
                                      <a:solidFill>
                                        <a:srgbClr val="000000"/>
                                      </a:solidFill>
                                      <a:latin typeface="Cambria Math" panose="02040503050406030204" pitchFamily="18" charset="0"/>
                                      <a:cs typeface="Arial" panose="020B0604020202020204" pitchFamily="34" charset="0"/>
                                    </a:rPr>
                                    <m:t>𝑂</m:t>
                                  </m:r>
                                  <m:d>
                                    <m:dPr>
                                      <m:ctrlPr>
                                        <a:rPr lang="en-US" altLang="zh-TW" sz="2400" i="1">
                                          <a:solidFill>
                                            <a:srgbClr val="000000"/>
                                          </a:solidFill>
                                          <a:latin typeface="Cambria Math" panose="02040503050406030204" pitchFamily="18" charset="0"/>
                                          <a:cs typeface="Arial" panose="020B0604020202020204" pitchFamily="34" charset="0"/>
                                        </a:rPr>
                                      </m:ctrlPr>
                                    </m:dPr>
                                    <m:e>
                                      <m:r>
                                        <a:rPr lang="en-US" altLang="zh-TW" sz="2400" i="1">
                                          <a:solidFill>
                                            <a:srgbClr val="000000"/>
                                          </a:solidFill>
                                          <a:latin typeface="Cambria Math" panose="02040503050406030204" pitchFamily="18" charset="0"/>
                                          <a:cs typeface="Arial" panose="020B0604020202020204" pitchFamily="34" charset="0"/>
                                        </a:rPr>
                                        <m:t>𝑥</m:t>
                                      </m:r>
                                    </m:e>
                                  </m:d>
                                </m:e>
                              </m:d>
                            </m:e>
                            <m:sup>
                              <m:r>
                                <a:rPr lang="en-US" altLang="zh-TW" sz="2400" i="1">
                                  <a:solidFill>
                                    <a:srgbClr val="000000"/>
                                  </a:solidFill>
                                  <a:latin typeface="Cambria Math" panose="02040503050406030204" pitchFamily="18" charset="0"/>
                                  <a:cs typeface="Arial" panose="020B0604020202020204" pitchFamily="34" charset="0"/>
                                </a:rPr>
                                <m:t>2</m:t>
                              </m:r>
                            </m:sup>
                          </m:sSup>
                        </m:e>
                      </m:nary>
                      <m:r>
                        <a:rPr lang="en-US" altLang="zh-TW" sz="2400" b="0" i="1" smtClean="0">
                          <a:solidFill>
                            <a:srgbClr val="000000"/>
                          </a:solidFill>
                          <a:latin typeface="Cambria Math" panose="02040503050406030204" pitchFamily="18" charset="0"/>
                          <a:cs typeface="Arial" panose="020B0604020202020204" pitchFamily="34" charset="0"/>
                        </a:rPr>
                        <m:t>    </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4</m:t>
                          </m:r>
                          <m:r>
                            <a:rPr lang="en-US" altLang="zh-TW" sz="2400" i="1">
                              <a:latin typeface="Cambria Math" panose="02040503050406030204" pitchFamily="18" charset="0"/>
                            </a:rPr>
                            <m:t>.</m:t>
                          </m:r>
                          <m:r>
                            <a:rPr lang="en-US" altLang="zh-TW" sz="2400" b="0" i="1" smtClean="0">
                              <a:latin typeface="Cambria Math" panose="02040503050406030204" pitchFamily="18" charset="0"/>
                            </a:rPr>
                            <m:t>2</m:t>
                          </m:r>
                        </m:e>
                      </m:d>
                    </m:oMath>
                  </m:oMathPara>
                </a14:m>
                <a:endParaRPr lang="zh-TW" altLang="en-US" sz="2400" dirty="0"/>
              </a:p>
            </p:txBody>
          </p:sp>
        </mc:Choice>
        <mc:Fallback xmlns="">
          <p:sp>
            <p:nvSpPr>
              <p:cNvPr id="10" name="矩形 9">
                <a:extLst>
                  <a:ext uri="{FF2B5EF4-FFF2-40B4-BE49-F238E27FC236}">
                    <a16:creationId xmlns:a16="http://schemas.microsoft.com/office/drawing/2014/main" xmlns="" xmlns:a14="http://schemas.microsoft.com/office/drawing/2010/main" id="{BDE83A35-D0DE-4296-92CB-5B9A618B007A}"/>
                  </a:ext>
                </a:extLst>
              </p:cNvPr>
              <p:cNvSpPr>
                <a:spLocks noRot="1" noChangeAspect="1" noMove="1" noResize="1" noEditPoints="1" noAdjustHandles="1" noChangeArrowheads="1" noChangeShapeType="1" noTextEdit="1"/>
              </p:cNvSpPr>
              <p:nvPr/>
            </p:nvSpPr>
            <p:spPr>
              <a:xfrm>
                <a:off x="17748" y="2932911"/>
                <a:ext cx="9108506" cy="1131143"/>
              </a:xfrm>
              <a:prstGeom prst="rect">
                <a:avLst/>
              </a:prstGeom>
              <a:blipFill rotWithShape="0">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879332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4.1 </a:t>
            </a:r>
            <a:r>
              <a:rPr lang="zh-TW" altLang="zh-TW" dirty="0"/>
              <a:t>Results and Discussion of The </a:t>
            </a:r>
            <a:r>
              <a:rPr lang="en-US" altLang="zh-TW" dirty="0" smtClean="0"/>
              <a:t>MMF</a:t>
            </a:r>
          </a:p>
          <a:p>
            <a:pPr lvl="1"/>
            <a:r>
              <a:rPr lang="en-US" altLang="zh-TW" dirty="0"/>
              <a:t>Performance Comparison of </a:t>
            </a:r>
            <a:r>
              <a:rPr lang="en-US" altLang="zh-TW" dirty="0" smtClean="0"/>
              <a:t>MMF </a:t>
            </a:r>
            <a:r>
              <a:rPr lang="en-US" altLang="zh-TW" dirty="0"/>
              <a:t>and Combination </a:t>
            </a:r>
            <a:r>
              <a:rPr lang="en-US" altLang="zh-TW" dirty="0" smtClean="0"/>
              <a:t>Model</a:t>
            </a:r>
          </a:p>
          <a:p>
            <a:pPr lvl="2"/>
            <a:r>
              <a:rPr lang="en-US" altLang="zh-TW" b="1" dirty="0" smtClean="0"/>
              <a:t>Test image</a:t>
            </a:r>
          </a:p>
          <a:p>
            <a:pPr marL="914394" lvl="2" indent="0">
              <a:buNone/>
            </a:pPr>
            <a:r>
              <a:rPr lang="en-US" altLang="zh-TW" dirty="0"/>
              <a:t>W</a:t>
            </a:r>
            <a:r>
              <a:rPr lang="en-US" altLang="zh-TW" dirty="0" smtClean="0"/>
              <a:t>e </a:t>
            </a:r>
            <a:r>
              <a:rPr lang="en-US" altLang="zh-TW" dirty="0"/>
              <a:t>select </a:t>
            </a:r>
            <a:r>
              <a:rPr lang="en-US" altLang="zh-TW" dirty="0" smtClean="0"/>
              <a:t>three 256 x 256 </a:t>
            </a:r>
            <a:r>
              <a:rPr lang="en-US" altLang="zh-TW" dirty="0"/>
              <a:t>standard grayscale images entitled "</a:t>
            </a:r>
            <a:r>
              <a:rPr lang="en-US" altLang="zh-TW" dirty="0" smtClean="0"/>
              <a:t>Peppers</a:t>
            </a:r>
            <a:r>
              <a:rPr lang="en-US" altLang="zh-TW" dirty="0"/>
              <a:t>", "</a:t>
            </a:r>
            <a:r>
              <a:rPr lang="en-US" altLang="zh-TW" dirty="0" smtClean="0"/>
              <a:t>Aircraft", and "F16</a:t>
            </a:r>
            <a:r>
              <a:rPr lang="en-US" altLang="zh-TW" dirty="0"/>
              <a:t>"</a:t>
            </a:r>
            <a:r>
              <a:rPr lang="en-US" altLang="zh-TW" dirty="0" smtClean="0"/>
              <a:t> for </a:t>
            </a:r>
            <a:r>
              <a:rPr lang="en-US" altLang="zh-TW" dirty="0"/>
              <a:t>testing </a:t>
            </a:r>
            <a:r>
              <a:rPr lang="en-US" altLang="zh-TW" dirty="0" smtClean="0"/>
              <a:t>the NAFSM, MDBUTM, AWM </a:t>
            </a:r>
            <a:r>
              <a:rPr lang="en-US" altLang="zh-TW" dirty="0"/>
              <a:t>and our MM methods. </a:t>
            </a:r>
            <a:endParaRPr lang="en-US" altLang="zh-TW" dirty="0" smtClean="0"/>
          </a:p>
          <a:p>
            <a:pPr marL="914394" lvl="2" indent="0">
              <a:buNone/>
            </a:pPr>
            <a:endParaRPr lang="en-US" altLang="zh-TW" dirty="0" smtClean="0"/>
          </a:p>
          <a:p>
            <a:pPr lvl="2"/>
            <a:r>
              <a:rPr lang="en-US" altLang="zh-TW" b="1" dirty="0"/>
              <a:t>Device </a:t>
            </a:r>
            <a:endParaRPr lang="en-US" altLang="zh-TW" b="1" dirty="0" smtClean="0"/>
          </a:p>
          <a:p>
            <a:pPr marL="914394" lvl="2" indent="0">
              <a:buNone/>
            </a:pPr>
            <a:r>
              <a:rPr lang="en-US" altLang="zh-TW" dirty="0" smtClean="0"/>
              <a:t>Each </a:t>
            </a:r>
            <a:r>
              <a:rPr lang="en-US" altLang="zh-TW" dirty="0"/>
              <a:t>test image was corrupted by </a:t>
            </a:r>
            <a:r>
              <a:rPr lang="en-US" altLang="zh-TW" dirty="0" smtClean="0"/>
              <a:t>90% </a:t>
            </a:r>
            <a:r>
              <a:rPr lang="en-US" altLang="zh-TW" dirty="0"/>
              <a:t>noise density and restoration was conducted with MATLAB 2013b running on a desktop machine with a Windows 8.1 operating system and an Intel Core i7 Quad central processing unit at 2.40 GHz and 16 GB memory.</a:t>
            </a:r>
          </a:p>
          <a:p>
            <a:pPr lvl="1"/>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smtClean="0"/>
              <a:t>Experimental results(2/11)</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7501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內容版面配置區 2"/>
          <p:cNvSpPr>
            <a:spLocks noGrp="1"/>
          </p:cNvSpPr>
          <p:nvPr>
            <p:ph idx="1"/>
          </p:nvPr>
        </p:nvSpPr>
        <p:spPr>
          <a:xfrm>
            <a:off x="179388" y="908054"/>
            <a:ext cx="8856662" cy="5318125"/>
          </a:xfrm>
        </p:spPr>
        <p:txBody>
          <a:bodyPr/>
          <a:lstStyle/>
          <a:p>
            <a:r>
              <a:rPr lang="en-US" altLang="zh-TW" dirty="0"/>
              <a:t>4.1 </a:t>
            </a:r>
            <a:r>
              <a:rPr lang="zh-TW" altLang="zh-TW" dirty="0"/>
              <a:t>Results and Discussion of The </a:t>
            </a:r>
            <a:r>
              <a:rPr lang="en-US" altLang="zh-TW" dirty="0" smtClean="0"/>
              <a:t>MMF</a:t>
            </a:r>
          </a:p>
          <a:p>
            <a:pPr lvl="1"/>
            <a:r>
              <a:rPr lang="zh-TW" altLang="zh-TW" dirty="0" smtClean="0"/>
              <a:t>Denoising </a:t>
            </a:r>
            <a:r>
              <a:rPr lang="zh-TW" altLang="zh-TW" dirty="0"/>
              <a:t>of the </a:t>
            </a:r>
            <a:r>
              <a:rPr lang="en-US" altLang="zh-TW" dirty="0" smtClean="0"/>
              <a:t>"</a:t>
            </a:r>
            <a:r>
              <a:rPr lang="zh-TW" altLang="zh-TW" dirty="0" smtClean="0"/>
              <a:t>Peppers</a:t>
            </a:r>
            <a:r>
              <a:rPr lang="en-US" altLang="zh-TW" dirty="0" smtClean="0"/>
              <a:t>"</a:t>
            </a:r>
            <a:r>
              <a:rPr lang="zh-TW" altLang="zh-TW" dirty="0" smtClean="0"/>
              <a:t> image</a:t>
            </a:r>
            <a:endParaRPr lang="zh-TW" altLang="en-US" dirty="0"/>
          </a:p>
        </p:txBody>
      </p:sp>
      <p:sp>
        <p:nvSpPr>
          <p:cNvPr id="10" name="標題 1"/>
          <p:cNvSpPr>
            <a:spLocks noGrp="1"/>
          </p:cNvSpPr>
          <p:nvPr>
            <p:ph type="title"/>
          </p:nvPr>
        </p:nvSpPr>
        <p:spPr>
          <a:xfrm>
            <a:off x="1" y="3"/>
            <a:ext cx="9144000" cy="720725"/>
          </a:xfrm>
        </p:spPr>
        <p:txBody>
          <a:bodyPr/>
          <a:lstStyle/>
          <a:p>
            <a:pPr algn="ctr"/>
            <a:r>
              <a:rPr lang="en-US" altLang="zh-TW" sz="3200" dirty="0" smtClean="0"/>
              <a:t>Experimental results(3/11)</a:t>
            </a:r>
            <a:endParaRPr lang="zh-TW" altLang="en-US" sz="3200" dirty="0">
              <a:latin typeface="Arial" panose="020B0604020202020204" pitchFamily="34" charset="0"/>
              <a:cs typeface="Arial" panose="020B0604020202020204" pitchFamily="34" charset="0"/>
            </a:endParaRPr>
          </a:p>
        </p:txBody>
      </p:sp>
      <p:graphicFrame>
        <p:nvGraphicFramePr>
          <p:cNvPr id="2" name="物件 1"/>
          <p:cNvGraphicFramePr>
            <a:graphicFrameLocks noChangeAspect="1"/>
          </p:cNvGraphicFramePr>
          <p:nvPr>
            <p:extLst>
              <p:ext uri="{D42A27DB-BD31-4B8C-83A1-F6EECF244321}">
                <p14:modId xmlns:p14="http://schemas.microsoft.com/office/powerpoint/2010/main" val="1811363717"/>
              </p:ext>
            </p:extLst>
          </p:nvPr>
        </p:nvGraphicFramePr>
        <p:xfrm>
          <a:off x="0" y="1966332"/>
          <a:ext cx="9100238" cy="2954740"/>
        </p:xfrm>
        <a:graphic>
          <a:graphicData uri="http://schemas.openxmlformats.org/presentationml/2006/ole">
            <mc:AlternateContent xmlns:mc="http://schemas.openxmlformats.org/markup-compatibility/2006">
              <mc:Choice xmlns:v="urn:schemas-microsoft-com:vml" Requires="v">
                <p:oleObj spid="_x0000_s31873" name="Acrobat Document" r:id="rId4" imgW="4834837" imgH="1569563" progId="AcroExch.Document.DC">
                  <p:embed/>
                </p:oleObj>
              </mc:Choice>
              <mc:Fallback>
                <p:oleObj name="Acrobat Document" r:id="rId4" imgW="4834837" imgH="1569563" progId="AcroExch.Document.DC">
                  <p:embed/>
                  <p:pic>
                    <p:nvPicPr>
                      <p:cNvPr id="0" name=""/>
                      <p:cNvPicPr/>
                      <p:nvPr/>
                    </p:nvPicPr>
                    <p:blipFill>
                      <a:blip r:embed="rId5"/>
                      <a:stretch>
                        <a:fillRect/>
                      </a:stretch>
                    </p:blipFill>
                    <p:spPr>
                      <a:xfrm>
                        <a:off x="0" y="1966332"/>
                        <a:ext cx="9100238" cy="2954740"/>
                      </a:xfrm>
                      <a:prstGeom prst="rect">
                        <a:avLst/>
                      </a:prstGeom>
                    </p:spPr>
                  </p:pic>
                </p:oleObj>
              </mc:Fallback>
            </mc:AlternateContent>
          </a:graphicData>
        </a:graphic>
      </p:graphicFrame>
    </p:spTree>
    <p:extLst>
      <p:ext uri="{BB962C8B-B14F-4D97-AF65-F5344CB8AC3E}">
        <p14:creationId xmlns:p14="http://schemas.microsoft.com/office/powerpoint/2010/main" val="10846917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內容版面配置區 2"/>
          <p:cNvSpPr>
            <a:spLocks noGrp="1"/>
          </p:cNvSpPr>
          <p:nvPr>
            <p:ph idx="1"/>
          </p:nvPr>
        </p:nvSpPr>
        <p:spPr>
          <a:xfrm>
            <a:off x="179388" y="908054"/>
            <a:ext cx="8856662" cy="5318125"/>
          </a:xfrm>
        </p:spPr>
        <p:txBody>
          <a:bodyPr/>
          <a:lstStyle/>
          <a:p>
            <a:r>
              <a:rPr lang="en-US" altLang="zh-TW" dirty="0"/>
              <a:t>4.1 </a:t>
            </a:r>
            <a:r>
              <a:rPr lang="zh-TW" altLang="zh-TW" dirty="0"/>
              <a:t>Results and Discussion of The </a:t>
            </a:r>
            <a:r>
              <a:rPr lang="en-US" altLang="zh-TW" dirty="0" smtClean="0"/>
              <a:t>MMF</a:t>
            </a:r>
          </a:p>
          <a:p>
            <a:pPr lvl="1"/>
            <a:r>
              <a:rPr lang="zh-TW" altLang="zh-TW" dirty="0" smtClean="0"/>
              <a:t>Denoising </a:t>
            </a:r>
            <a:r>
              <a:rPr lang="zh-TW" altLang="zh-TW" dirty="0"/>
              <a:t>of the </a:t>
            </a:r>
            <a:r>
              <a:rPr lang="en-US" altLang="zh-TW" dirty="0" smtClean="0"/>
              <a:t>"</a:t>
            </a:r>
            <a:r>
              <a:rPr lang="zh-TW" altLang="zh-TW" dirty="0" smtClean="0"/>
              <a:t>Aircraft</a:t>
            </a:r>
            <a:r>
              <a:rPr lang="en-US" altLang="zh-TW" dirty="0" smtClean="0"/>
              <a:t>"</a:t>
            </a:r>
            <a:r>
              <a:rPr lang="zh-TW" altLang="zh-TW" dirty="0" smtClean="0"/>
              <a:t> image</a:t>
            </a:r>
            <a:endParaRPr lang="zh-TW" altLang="en-US" dirty="0"/>
          </a:p>
        </p:txBody>
      </p:sp>
      <p:sp>
        <p:nvSpPr>
          <p:cNvPr id="8" name="標題 1"/>
          <p:cNvSpPr>
            <a:spLocks noGrp="1"/>
          </p:cNvSpPr>
          <p:nvPr>
            <p:ph type="title"/>
          </p:nvPr>
        </p:nvSpPr>
        <p:spPr>
          <a:xfrm>
            <a:off x="1" y="3"/>
            <a:ext cx="9144000" cy="720725"/>
          </a:xfrm>
        </p:spPr>
        <p:txBody>
          <a:bodyPr/>
          <a:lstStyle/>
          <a:p>
            <a:pPr algn="ctr"/>
            <a:r>
              <a:rPr lang="en-US" altLang="zh-TW" sz="3200" dirty="0" smtClean="0"/>
              <a:t>Experimental results(4/11)</a:t>
            </a:r>
            <a:endParaRPr lang="zh-TW" altLang="en-US" sz="3200" dirty="0">
              <a:latin typeface="Arial" panose="020B0604020202020204" pitchFamily="34" charset="0"/>
              <a:cs typeface="Arial" panose="020B0604020202020204" pitchFamily="34" charset="0"/>
            </a:endParaRPr>
          </a:p>
        </p:txBody>
      </p:sp>
      <p:graphicFrame>
        <p:nvGraphicFramePr>
          <p:cNvPr id="2" name="物件 1"/>
          <p:cNvGraphicFramePr>
            <a:graphicFrameLocks noChangeAspect="1"/>
          </p:cNvGraphicFramePr>
          <p:nvPr>
            <p:extLst>
              <p:ext uri="{D42A27DB-BD31-4B8C-83A1-F6EECF244321}">
                <p14:modId xmlns:p14="http://schemas.microsoft.com/office/powerpoint/2010/main" val="76324873"/>
              </p:ext>
            </p:extLst>
          </p:nvPr>
        </p:nvGraphicFramePr>
        <p:xfrm>
          <a:off x="-1" y="1988840"/>
          <a:ext cx="9093707" cy="2880320"/>
        </p:xfrm>
        <a:graphic>
          <a:graphicData uri="http://schemas.openxmlformats.org/presentationml/2006/ole">
            <mc:AlternateContent xmlns:mc="http://schemas.openxmlformats.org/markup-compatibility/2006">
              <mc:Choice xmlns:v="urn:schemas-microsoft-com:vml" Requires="v">
                <p:oleObj spid="_x0000_s32895" name="Acrobat Document" r:id="rId4" imgW="4846320" imgH="1535202" progId="AcroExch.Document.DC">
                  <p:embed/>
                </p:oleObj>
              </mc:Choice>
              <mc:Fallback>
                <p:oleObj name="Acrobat Document" r:id="rId4" imgW="4846320" imgH="1535202" progId="AcroExch.Document.DC">
                  <p:embed/>
                  <p:pic>
                    <p:nvPicPr>
                      <p:cNvPr id="0" name=""/>
                      <p:cNvPicPr/>
                      <p:nvPr/>
                    </p:nvPicPr>
                    <p:blipFill>
                      <a:blip r:embed="rId5"/>
                      <a:stretch>
                        <a:fillRect/>
                      </a:stretch>
                    </p:blipFill>
                    <p:spPr>
                      <a:xfrm>
                        <a:off x="-1" y="1988840"/>
                        <a:ext cx="9093707" cy="2880320"/>
                      </a:xfrm>
                      <a:prstGeom prst="rect">
                        <a:avLst/>
                      </a:prstGeom>
                    </p:spPr>
                  </p:pic>
                </p:oleObj>
              </mc:Fallback>
            </mc:AlternateContent>
          </a:graphicData>
        </a:graphic>
      </p:graphicFrame>
    </p:spTree>
    <p:extLst>
      <p:ext uri="{BB962C8B-B14F-4D97-AF65-F5344CB8AC3E}">
        <p14:creationId xmlns:p14="http://schemas.microsoft.com/office/powerpoint/2010/main" val="9189770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內容版面配置區 2"/>
          <p:cNvSpPr>
            <a:spLocks noGrp="1"/>
          </p:cNvSpPr>
          <p:nvPr>
            <p:ph idx="1"/>
          </p:nvPr>
        </p:nvSpPr>
        <p:spPr>
          <a:xfrm>
            <a:off x="179388" y="908054"/>
            <a:ext cx="8856662" cy="5318125"/>
          </a:xfrm>
        </p:spPr>
        <p:txBody>
          <a:bodyPr/>
          <a:lstStyle/>
          <a:p>
            <a:r>
              <a:rPr lang="en-US" altLang="zh-TW" dirty="0"/>
              <a:t>4.1 </a:t>
            </a:r>
            <a:r>
              <a:rPr lang="zh-TW" altLang="zh-TW" dirty="0"/>
              <a:t>Results and Discussion of The </a:t>
            </a:r>
            <a:r>
              <a:rPr lang="en-US" altLang="zh-TW" dirty="0" smtClean="0"/>
              <a:t>MMF</a:t>
            </a:r>
          </a:p>
          <a:p>
            <a:pPr lvl="1"/>
            <a:r>
              <a:rPr lang="zh-TW" altLang="zh-TW" dirty="0" smtClean="0"/>
              <a:t>Denoising </a:t>
            </a:r>
            <a:r>
              <a:rPr lang="zh-TW" altLang="zh-TW" dirty="0"/>
              <a:t>of the </a:t>
            </a:r>
            <a:r>
              <a:rPr lang="en-US" altLang="zh-TW" dirty="0" smtClean="0"/>
              <a:t>"</a:t>
            </a:r>
            <a:r>
              <a:rPr lang="zh-TW" altLang="zh-TW" dirty="0" smtClean="0"/>
              <a:t>F16</a:t>
            </a:r>
            <a:r>
              <a:rPr lang="en-US" altLang="zh-TW" dirty="0" smtClean="0"/>
              <a:t>"</a:t>
            </a:r>
            <a:r>
              <a:rPr lang="zh-TW" altLang="zh-TW" dirty="0" smtClean="0"/>
              <a:t> image</a:t>
            </a:r>
            <a:endParaRPr lang="zh-TW" altLang="en-US" dirty="0"/>
          </a:p>
        </p:txBody>
      </p:sp>
      <p:sp>
        <p:nvSpPr>
          <p:cNvPr id="8" name="標題 1"/>
          <p:cNvSpPr>
            <a:spLocks noGrp="1"/>
          </p:cNvSpPr>
          <p:nvPr>
            <p:ph type="title"/>
          </p:nvPr>
        </p:nvSpPr>
        <p:spPr>
          <a:xfrm>
            <a:off x="1" y="3"/>
            <a:ext cx="9144000" cy="720725"/>
          </a:xfrm>
        </p:spPr>
        <p:txBody>
          <a:bodyPr/>
          <a:lstStyle/>
          <a:p>
            <a:pPr algn="ctr"/>
            <a:r>
              <a:rPr lang="en-US" altLang="zh-TW" sz="3200" dirty="0" smtClean="0"/>
              <a:t>Experimental results(5/11)</a:t>
            </a:r>
            <a:endParaRPr lang="zh-TW" altLang="en-US" sz="3200" dirty="0">
              <a:latin typeface="Arial" panose="020B0604020202020204" pitchFamily="34" charset="0"/>
              <a:cs typeface="Arial" panose="020B0604020202020204" pitchFamily="34" charset="0"/>
            </a:endParaRPr>
          </a:p>
        </p:txBody>
      </p:sp>
      <p:graphicFrame>
        <p:nvGraphicFramePr>
          <p:cNvPr id="7" name="物件 6"/>
          <p:cNvGraphicFramePr>
            <a:graphicFrameLocks noChangeAspect="1"/>
          </p:cNvGraphicFramePr>
          <p:nvPr>
            <p:extLst>
              <p:ext uri="{D42A27DB-BD31-4B8C-83A1-F6EECF244321}">
                <p14:modId xmlns:p14="http://schemas.microsoft.com/office/powerpoint/2010/main" val="714007352"/>
              </p:ext>
            </p:extLst>
          </p:nvPr>
        </p:nvGraphicFramePr>
        <p:xfrm>
          <a:off x="13652" y="1988840"/>
          <a:ext cx="9105622" cy="2880320"/>
        </p:xfrm>
        <a:graphic>
          <a:graphicData uri="http://schemas.openxmlformats.org/presentationml/2006/ole">
            <mc:AlternateContent xmlns:mc="http://schemas.openxmlformats.org/markup-compatibility/2006">
              <mc:Choice xmlns:v="urn:schemas-microsoft-com:vml" Requires="v">
                <p:oleObj spid="_x0000_s33919" name="Acrobat Document" r:id="rId4" imgW="4853550" imgH="1535202" progId="AcroExch.Document.DC">
                  <p:embed/>
                </p:oleObj>
              </mc:Choice>
              <mc:Fallback>
                <p:oleObj name="Acrobat Document" r:id="rId4" imgW="4853550" imgH="1535202" progId="AcroExch.Document.DC">
                  <p:embed/>
                  <p:pic>
                    <p:nvPicPr>
                      <p:cNvPr id="0" name=""/>
                      <p:cNvPicPr/>
                      <p:nvPr/>
                    </p:nvPicPr>
                    <p:blipFill>
                      <a:blip r:embed="rId5"/>
                      <a:stretch>
                        <a:fillRect/>
                      </a:stretch>
                    </p:blipFill>
                    <p:spPr>
                      <a:xfrm>
                        <a:off x="13652" y="1988840"/>
                        <a:ext cx="9105622" cy="2880320"/>
                      </a:xfrm>
                      <a:prstGeom prst="rect">
                        <a:avLst/>
                      </a:prstGeom>
                    </p:spPr>
                  </p:pic>
                </p:oleObj>
              </mc:Fallback>
            </mc:AlternateContent>
          </a:graphicData>
        </a:graphic>
      </p:graphicFrame>
    </p:spTree>
    <p:extLst>
      <p:ext uri="{BB962C8B-B14F-4D97-AF65-F5344CB8AC3E}">
        <p14:creationId xmlns:p14="http://schemas.microsoft.com/office/powerpoint/2010/main" val="804290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圖片 4">
            <a:extLst>
              <a:ext uri="{FF2B5EF4-FFF2-40B4-BE49-F238E27FC236}">
                <a16:creationId xmlns:a16="http://schemas.microsoft.com/office/drawing/2014/main" xmlns="" id="{D29EB3F0-B6E9-414A-B199-6DC6EEE82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3861368"/>
            <a:ext cx="2880000" cy="2880000"/>
          </a:xfrm>
          <a:prstGeom prst="rect">
            <a:avLst/>
          </a:prstGeom>
        </p:spPr>
      </p:pic>
      <p:pic>
        <p:nvPicPr>
          <p:cNvPr id="15" name="圖片 14">
            <a:extLst>
              <a:ext uri="{FF2B5EF4-FFF2-40B4-BE49-F238E27FC236}">
                <a16:creationId xmlns:a16="http://schemas.microsoft.com/office/drawing/2014/main" xmlns="" id="{59A09F09-4312-4A48-BEF8-8DA557DC2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3859703"/>
            <a:ext cx="2880000" cy="2880000"/>
          </a:xfrm>
          <a:prstGeom prst="rect">
            <a:avLst/>
          </a:prstGeom>
          <a:ln w="19050">
            <a:solidFill>
              <a:srgbClr val="00B050"/>
            </a:solidFill>
          </a:ln>
        </p:spPr>
      </p:pic>
      <p:sp>
        <p:nvSpPr>
          <p:cNvPr id="16" name="矩形 15">
            <a:extLst>
              <a:ext uri="{FF2B5EF4-FFF2-40B4-BE49-F238E27FC236}">
                <a16:creationId xmlns:a16="http://schemas.microsoft.com/office/drawing/2014/main" xmlns="" id="{AFB00DF8-600F-466A-945E-A577E087134B}"/>
              </a:ext>
            </a:extLst>
          </p:cNvPr>
          <p:cNvSpPr/>
          <p:nvPr/>
        </p:nvSpPr>
        <p:spPr bwMode="auto">
          <a:xfrm>
            <a:off x="1835536" y="5299703"/>
            <a:ext cx="360000" cy="360000"/>
          </a:xfrm>
          <a:prstGeom prst="rect">
            <a:avLst/>
          </a:prstGeom>
          <a:noFill/>
          <a:ln w="19050">
            <a:solidFill>
              <a:srgbClr val="00B05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a:latin typeface="Arial" charset="0"/>
              <a:ea typeface="新細明體" charset="-120"/>
            </a:endParaRPr>
          </a:p>
        </p:txBody>
      </p:sp>
      <p:graphicFrame>
        <p:nvGraphicFramePr>
          <p:cNvPr id="19" name="物件 18">
            <a:extLst>
              <a:ext uri="{FF2B5EF4-FFF2-40B4-BE49-F238E27FC236}">
                <a16:creationId xmlns:a16="http://schemas.microsoft.com/office/drawing/2014/main" xmlns="" id="{83AD2B71-CE83-49C4-9651-55BA14CB8BFA}"/>
              </a:ext>
            </a:extLst>
          </p:cNvPr>
          <p:cNvGraphicFramePr>
            <a:graphicFrameLocks noChangeAspect="1"/>
          </p:cNvGraphicFramePr>
          <p:nvPr>
            <p:extLst>
              <p:ext uri="{D42A27DB-BD31-4B8C-83A1-F6EECF244321}">
                <p14:modId xmlns:p14="http://schemas.microsoft.com/office/powerpoint/2010/main" val="3188877668"/>
              </p:ext>
            </p:extLst>
          </p:nvPr>
        </p:nvGraphicFramePr>
        <p:xfrm>
          <a:off x="460375" y="1865112"/>
          <a:ext cx="4783138" cy="863600"/>
        </p:xfrm>
        <a:graphic>
          <a:graphicData uri="http://schemas.openxmlformats.org/presentationml/2006/ole">
            <mc:AlternateContent xmlns:mc="http://schemas.openxmlformats.org/markup-compatibility/2006">
              <mc:Choice xmlns:v="urn:schemas-microsoft-com:vml" Requires="v">
                <p:oleObj spid="_x0000_s38918" name="Equation" r:id="rId6" imgW="2527200" imgH="457200" progId="Equation.DSMT4">
                  <p:embed/>
                </p:oleObj>
              </mc:Choice>
              <mc:Fallback>
                <p:oleObj name="Equation" r:id="rId6" imgW="2527200" imgH="457200" progId="Equation.DSMT4">
                  <p:embed/>
                  <p:pic>
                    <p:nvPicPr>
                      <p:cNvPr id="0" name=""/>
                      <p:cNvPicPr>
                        <a:picLocks noChangeAspect="1" noChangeArrowheads="1"/>
                      </p:cNvPicPr>
                      <p:nvPr/>
                    </p:nvPicPr>
                    <p:blipFill>
                      <a:blip r:embed="rId7"/>
                      <a:srcRect/>
                      <a:stretch>
                        <a:fillRect/>
                      </a:stretch>
                    </p:blipFill>
                    <p:spPr bwMode="auto">
                      <a:xfrm>
                        <a:off x="460375" y="1865112"/>
                        <a:ext cx="4783138" cy="863600"/>
                      </a:xfrm>
                      <a:prstGeom prst="rect">
                        <a:avLst/>
                      </a:prstGeom>
                      <a:noFill/>
                    </p:spPr>
                  </p:pic>
                </p:oleObj>
              </mc:Fallback>
            </mc:AlternateContent>
          </a:graphicData>
        </a:graphic>
      </p:graphicFrame>
      <p:graphicFrame>
        <p:nvGraphicFramePr>
          <p:cNvPr id="23" name="表格 23">
            <a:extLst>
              <a:ext uri="{FF2B5EF4-FFF2-40B4-BE49-F238E27FC236}">
                <a16:creationId xmlns:a16="http://schemas.microsoft.com/office/drawing/2014/main" xmlns="" id="{BEDF7564-F353-4DF0-9912-A1FC10B69C41}"/>
              </a:ext>
            </a:extLst>
          </p:cNvPr>
          <p:cNvGraphicFramePr>
            <a:graphicFrameLocks noGrp="1"/>
          </p:cNvGraphicFramePr>
          <p:nvPr>
            <p:extLst>
              <p:ext uri="{D42A27DB-BD31-4B8C-83A1-F6EECF244321}">
                <p14:modId xmlns:p14="http://schemas.microsoft.com/office/powerpoint/2010/main" val="3688648510"/>
              </p:ext>
            </p:extLst>
          </p:nvPr>
        </p:nvGraphicFramePr>
        <p:xfrm>
          <a:off x="395536" y="2837018"/>
          <a:ext cx="7527476" cy="914400"/>
        </p:xfrm>
        <a:graphic>
          <a:graphicData uri="http://schemas.openxmlformats.org/drawingml/2006/table">
            <a:tbl>
              <a:tblPr firstRow="1" bandRow="1">
                <a:tableStyleId>{5940675A-B579-460E-94D1-54222C63F5DA}</a:tableStyleId>
              </a:tblPr>
              <a:tblGrid>
                <a:gridCol w="3763738">
                  <a:extLst>
                    <a:ext uri="{9D8B030D-6E8A-4147-A177-3AD203B41FA5}">
                      <a16:colId xmlns:a16="http://schemas.microsoft.com/office/drawing/2014/main" xmlns="" val="4048808291"/>
                    </a:ext>
                  </a:extLst>
                </a:gridCol>
                <a:gridCol w="3763738">
                  <a:extLst>
                    <a:ext uri="{9D8B030D-6E8A-4147-A177-3AD203B41FA5}">
                      <a16:colId xmlns:a16="http://schemas.microsoft.com/office/drawing/2014/main" xmlns="" val="2754373231"/>
                    </a:ext>
                  </a:extLst>
                </a:gridCol>
              </a:tblGrid>
              <a:tr h="369865">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p</a:t>
                      </a:r>
                      <a:r>
                        <a:rPr lang="en-US" altLang="zh-TW" sz="2400" dirty="0">
                          <a:solidFill>
                            <a:schemeClr val="accent2"/>
                          </a:solidFill>
                          <a:latin typeface="Times New Roman" panose="02020603050405020304" pitchFamily="18" charset="0"/>
                          <a:cs typeface="Times New Roman" panose="02020603050405020304" pitchFamily="18" charset="0"/>
                        </a:rPr>
                        <a:t>: noise probability</a:t>
                      </a:r>
                      <a:endParaRPr lang="zh-TW" altLang="en-US" sz="240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I</a:t>
                      </a:r>
                      <a:r>
                        <a:rPr lang="en-US" altLang="zh-TW" sz="2400" i="0" dirty="0">
                          <a:solidFill>
                            <a:schemeClr val="accent2"/>
                          </a:solidFill>
                          <a:latin typeface="Times New Roman" panose="02020603050405020304" pitchFamily="18" charset="0"/>
                          <a:cs typeface="Times New Roman" panose="02020603050405020304" pitchFamily="18" charset="0"/>
                        </a:rPr>
                        <a:t>(</a:t>
                      </a:r>
                      <a:r>
                        <a:rPr lang="en-US" altLang="zh-TW" sz="2400" i="1" dirty="0">
                          <a:solidFill>
                            <a:schemeClr val="accent2"/>
                          </a:solidFill>
                          <a:latin typeface="Times New Roman" panose="02020603050405020304" pitchFamily="18" charset="0"/>
                          <a:cs typeface="Times New Roman" panose="02020603050405020304" pitchFamily="18" charset="0"/>
                        </a:rPr>
                        <a:t>x</a:t>
                      </a:r>
                      <a:r>
                        <a:rPr lang="en-US" altLang="zh-TW" sz="2400" i="0" dirty="0">
                          <a:solidFill>
                            <a:schemeClr val="accent2"/>
                          </a:solidFill>
                          <a:latin typeface="Times New Roman" panose="02020603050405020304" pitchFamily="18" charset="0"/>
                          <a:cs typeface="Times New Roman" panose="02020603050405020304" pitchFamily="18" charset="0"/>
                        </a:rPr>
                        <a:t>, </a:t>
                      </a:r>
                      <a:r>
                        <a:rPr lang="en-US" altLang="zh-TW" sz="2400" i="1" dirty="0">
                          <a:solidFill>
                            <a:schemeClr val="accent2"/>
                          </a:solidFill>
                          <a:latin typeface="Times New Roman" panose="02020603050405020304" pitchFamily="18" charset="0"/>
                          <a:cs typeface="Times New Roman" panose="02020603050405020304" pitchFamily="18" charset="0"/>
                        </a:rPr>
                        <a:t>y</a:t>
                      </a:r>
                      <a:r>
                        <a:rPr lang="en-US" altLang="zh-TW" sz="2400" i="0" dirty="0">
                          <a:solidFill>
                            <a:schemeClr val="accent2"/>
                          </a:solidFill>
                          <a:latin typeface="Times New Roman" panose="02020603050405020304" pitchFamily="18" charset="0"/>
                          <a:cs typeface="Times New Roman" panose="02020603050405020304" pitchFamily="18" charset="0"/>
                        </a:rPr>
                        <a:t>)</a:t>
                      </a:r>
                      <a:r>
                        <a:rPr lang="en-US" altLang="zh-TW" sz="2400" dirty="0">
                          <a:solidFill>
                            <a:schemeClr val="accent2"/>
                          </a:solidFill>
                          <a:latin typeface="Times New Roman" panose="02020603050405020304" pitchFamily="18" charset="0"/>
                          <a:cs typeface="Times New Roman" panose="02020603050405020304" pitchFamily="18" charset="0"/>
                        </a:rPr>
                        <a:t>: clear pixel</a:t>
                      </a:r>
                      <a:endParaRPr lang="zh-TW" altLang="en-US" sz="240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473257329"/>
                  </a:ext>
                </a:extLst>
              </a:tr>
              <a:tr h="370840">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N</a:t>
                      </a:r>
                      <a:r>
                        <a:rPr lang="en-US" altLang="zh-TW" sz="2400" dirty="0">
                          <a:solidFill>
                            <a:schemeClr val="accent2"/>
                          </a:solidFill>
                          <a:latin typeface="Times New Roman" panose="02020603050405020304" pitchFamily="18" charset="0"/>
                          <a:cs typeface="Times New Roman" panose="02020603050405020304" pitchFamily="18" charset="0"/>
                        </a:rPr>
                        <a:t>: impulse noise</a:t>
                      </a:r>
                      <a:endParaRPr lang="zh-TW" altLang="en-US" sz="240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J</a:t>
                      </a:r>
                      <a:r>
                        <a:rPr lang="en-US" altLang="zh-TW" sz="2400" i="0" dirty="0">
                          <a:solidFill>
                            <a:schemeClr val="accent2"/>
                          </a:solidFill>
                          <a:latin typeface="Times New Roman" panose="02020603050405020304" pitchFamily="18" charset="0"/>
                          <a:cs typeface="Times New Roman" panose="02020603050405020304" pitchFamily="18" charset="0"/>
                        </a:rPr>
                        <a:t>(</a:t>
                      </a:r>
                      <a:r>
                        <a:rPr lang="en-US" altLang="zh-TW" sz="2400" i="1" dirty="0">
                          <a:solidFill>
                            <a:schemeClr val="accent2"/>
                          </a:solidFill>
                          <a:latin typeface="Times New Roman" panose="02020603050405020304" pitchFamily="18" charset="0"/>
                          <a:cs typeface="Times New Roman" panose="02020603050405020304" pitchFamily="18" charset="0"/>
                        </a:rPr>
                        <a:t>x</a:t>
                      </a:r>
                      <a:r>
                        <a:rPr lang="en-US" altLang="zh-TW" sz="2400" i="0" dirty="0">
                          <a:solidFill>
                            <a:schemeClr val="accent2"/>
                          </a:solidFill>
                          <a:latin typeface="Times New Roman" panose="02020603050405020304" pitchFamily="18" charset="0"/>
                          <a:cs typeface="Times New Roman" panose="02020603050405020304" pitchFamily="18" charset="0"/>
                        </a:rPr>
                        <a:t>, </a:t>
                      </a:r>
                      <a:r>
                        <a:rPr lang="en-US" altLang="zh-TW" sz="2400" i="1" dirty="0">
                          <a:solidFill>
                            <a:schemeClr val="accent2"/>
                          </a:solidFill>
                          <a:latin typeface="Times New Roman" panose="02020603050405020304" pitchFamily="18" charset="0"/>
                          <a:cs typeface="Times New Roman" panose="02020603050405020304" pitchFamily="18" charset="0"/>
                        </a:rPr>
                        <a:t>y</a:t>
                      </a:r>
                      <a:r>
                        <a:rPr lang="en-US" altLang="zh-TW" sz="2400" i="0" dirty="0">
                          <a:solidFill>
                            <a:schemeClr val="accent2"/>
                          </a:solidFill>
                          <a:latin typeface="Times New Roman" panose="02020603050405020304" pitchFamily="18" charset="0"/>
                          <a:cs typeface="Times New Roman" panose="02020603050405020304" pitchFamily="18" charset="0"/>
                        </a:rPr>
                        <a:t>): output pixel</a:t>
                      </a:r>
                      <a:endParaRPr lang="zh-TW" altLang="en-US" sz="2400" i="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4235738218"/>
                  </a:ext>
                </a:extLst>
              </a:tr>
            </a:tbl>
          </a:graphicData>
        </a:graphic>
      </p:graphicFrame>
      <p:cxnSp>
        <p:nvCxnSpPr>
          <p:cNvPr id="31" name="直線接點 30">
            <a:extLst>
              <a:ext uri="{FF2B5EF4-FFF2-40B4-BE49-F238E27FC236}">
                <a16:creationId xmlns:a16="http://schemas.microsoft.com/office/drawing/2014/main" xmlns="" id="{CC3E50FF-4745-4AA6-9DE0-428C5AA920A7}"/>
              </a:ext>
            </a:extLst>
          </p:cNvPr>
          <p:cNvCxnSpPr>
            <a:cxnSpLocks/>
          </p:cNvCxnSpPr>
          <p:nvPr/>
        </p:nvCxnSpPr>
        <p:spPr bwMode="auto">
          <a:xfrm>
            <a:off x="2195536" y="5659703"/>
            <a:ext cx="1296344" cy="1080000"/>
          </a:xfrm>
          <a:prstGeom prst="line">
            <a:avLst/>
          </a:prstGeom>
          <a:solidFill>
            <a:schemeClr val="accent1"/>
          </a:solidFill>
          <a:ln w="19050" cap="flat" cmpd="sng" algn="ctr">
            <a:solidFill>
              <a:srgbClr val="00B050"/>
            </a:solidFill>
            <a:prstDash val="sysDot"/>
            <a:round/>
            <a:headEnd type="none" w="med" len="med"/>
            <a:tailEnd type="none" w="med" len="med"/>
          </a:ln>
          <a:effectLst/>
        </p:spPr>
      </p:cxnSp>
      <p:cxnSp>
        <p:nvCxnSpPr>
          <p:cNvPr id="33" name="直線接點 32">
            <a:extLst>
              <a:ext uri="{FF2B5EF4-FFF2-40B4-BE49-F238E27FC236}">
                <a16:creationId xmlns:a16="http://schemas.microsoft.com/office/drawing/2014/main" xmlns="" id="{92ADD521-B64C-4EB4-AA10-2DCA764F7BC5}"/>
              </a:ext>
            </a:extLst>
          </p:cNvPr>
          <p:cNvCxnSpPr>
            <a:cxnSpLocks/>
          </p:cNvCxnSpPr>
          <p:nvPr/>
        </p:nvCxnSpPr>
        <p:spPr bwMode="auto">
          <a:xfrm flipV="1">
            <a:off x="2195536" y="3859703"/>
            <a:ext cx="1296344" cy="1440000"/>
          </a:xfrm>
          <a:prstGeom prst="line">
            <a:avLst/>
          </a:prstGeom>
          <a:solidFill>
            <a:schemeClr val="accent1"/>
          </a:solidFill>
          <a:ln w="19050" cap="flat" cmpd="sng" algn="ctr">
            <a:solidFill>
              <a:srgbClr val="00B050"/>
            </a:solidFill>
            <a:prstDash val="sysDot"/>
            <a:round/>
            <a:headEnd type="none" w="med" len="med"/>
            <a:tailEnd type="none" w="med" len="med"/>
          </a:ln>
          <a:effectLst/>
        </p:spPr>
      </p:cxnSp>
      <p:sp>
        <p:nvSpPr>
          <p:cNvPr id="42" name="文字方塊 41">
            <a:extLst>
              <a:ext uri="{FF2B5EF4-FFF2-40B4-BE49-F238E27FC236}">
                <a16:creationId xmlns:a16="http://schemas.microsoft.com/office/drawing/2014/main" xmlns="" id="{DF0B6ABF-47CA-4F73-95A9-A10AA3D272D8}"/>
              </a:ext>
            </a:extLst>
          </p:cNvPr>
          <p:cNvSpPr txBox="1"/>
          <p:nvPr/>
        </p:nvSpPr>
        <p:spPr>
          <a:xfrm>
            <a:off x="394970" y="6032650"/>
            <a:ext cx="2880000" cy="707886"/>
          </a:xfrm>
          <a:prstGeom prst="rect">
            <a:avLst/>
          </a:prstGeom>
          <a:noFill/>
        </p:spPr>
        <p:txBody>
          <a:bodyPr wrap="square">
            <a:spAutoFit/>
          </a:bodyPr>
          <a:lstStyle/>
          <a:p>
            <a:pPr algn="l"/>
            <a:endParaRPr lang="en-US" altLang="zh-TW" sz="2000" b="1" dirty="0">
              <a:solidFill>
                <a:schemeClr val="bg1"/>
              </a:solidFill>
              <a:latin typeface="Times-Roman"/>
            </a:endParaRPr>
          </a:p>
          <a:p>
            <a:pPr algn="l"/>
            <a:r>
              <a:rPr lang="en-US" altLang="zh-TW" sz="2000" b="1" i="0" strike="noStrike" baseline="0" dirty="0">
                <a:solidFill>
                  <a:schemeClr val="bg1"/>
                </a:solidFill>
                <a:latin typeface="Times-Roman"/>
              </a:rPr>
              <a:t>Clear</a:t>
            </a:r>
          </a:p>
        </p:txBody>
      </p:sp>
      <p:sp>
        <p:nvSpPr>
          <p:cNvPr id="13" name="內容版面配置區 2"/>
          <p:cNvSpPr>
            <a:spLocks noGrp="1"/>
          </p:cNvSpPr>
          <p:nvPr>
            <p:ph idx="1"/>
          </p:nvPr>
        </p:nvSpPr>
        <p:spPr>
          <a:xfrm>
            <a:off x="179388" y="908054"/>
            <a:ext cx="8856662" cy="5318125"/>
          </a:xfrm>
        </p:spPr>
        <p:txBody>
          <a:bodyPr/>
          <a:lstStyle/>
          <a:p>
            <a:r>
              <a:rPr lang="en-US" altLang="zh-TW" dirty="0" smtClean="0"/>
              <a:t>Clear image</a:t>
            </a:r>
            <a:endParaRPr lang="en-US" altLang="zh-TW" dirty="0"/>
          </a:p>
        </p:txBody>
      </p:sp>
      <p:sp>
        <p:nvSpPr>
          <p:cNvPr id="17" name="標題 1"/>
          <p:cNvSpPr>
            <a:spLocks noGrp="1"/>
          </p:cNvSpPr>
          <p:nvPr>
            <p:ph type="title"/>
          </p:nvPr>
        </p:nvSpPr>
        <p:spPr>
          <a:xfrm>
            <a:off x="1" y="3"/>
            <a:ext cx="9144000" cy="720725"/>
          </a:xfrm>
        </p:spPr>
        <p:txBody>
          <a:bodyPr/>
          <a:lstStyle/>
          <a:p>
            <a:pPr algn="ctr"/>
            <a:r>
              <a:rPr lang="en-US" altLang="zh-TW" sz="3200" dirty="0" smtClean="0"/>
              <a:t>Introduction(2/6)</a:t>
            </a:r>
            <a:endParaRPr lang="zh-TW" altLang="en-US" sz="3200" dirty="0"/>
          </a:p>
        </p:txBody>
      </p:sp>
      <p:sp>
        <p:nvSpPr>
          <p:cNvPr id="2" name="矩形 1"/>
          <p:cNvSpPr/>
          <p:nvPr/>
        </p:nvSpPr>
        <p:spPr>
          <a:xfrm>
            <a:off x="7956613" y="2112246"/>
            <a:ext cx="774571"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a:t>
            </a:r>
            <a:r>
              <a:rPr lang="en-US" altLang="zh-TW" sz="2400" dirty="0" smtClean="0">
                <a:latin typeface="Times New Roman" panose="02020603050405020304" pitchFamily="18" charset="0"/>
                <a:cs typeface="Times New Roman" panose="02020603050405020304" pitchFamily="18" charset="0"/>
              </a:rPr>
              <a:t>1.2)</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38612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4.2 </a:t>
                </a:r>
                <a:r>
                  <a:rPr lang="zh-TW" altLang="zh-TW" dirty="0"/>
                  <a:t>Results and Discussion of The LD-Ne</a:t>
                </a:r>
                <a:r>
                  <a:rPr lang="zh-TW" altLang="zh-TW" dirty="0" smtClean="0"/>
                  <a:t>t</a:t>
                </a:r>
                <a:endParaRPr lang="en-US" altLang="zh-TW" dirty="0" smtClean="0"/>
              </a:p>
              <a:p>
                <a:pPr lvl="1"/>
                <a:r>
                  <a:rPr lang="en-US" altLang="zh-TW" dirty="0"/>
                  <a:t>Performance Comparison of </a:t>
                </a:r>
                <a:r>
                  <a:rPr lang="en-US" altLang="zh-TW" dirty="0" smtClean="0"/>
                  <a:t>LD-Net </a:t>
                </a:r>
                <a:r>
                  <a:rPr lang="en-US" altLang="zh-TW" dirty="0"/>
                  <a:t>and Combination </a:t>
                </a:r>
                <a:r>
                  <a:rPr lang="en-US" altLang="zh-TW" dirty="0" smtClean="0"/>
                  <a:t>Model</a:t>
                </a:r>
              </a:p>
              <a:p>
                <a:pPr lvl="2"/>
                <a:r>
                  <a:rPr lang="en-US" altLang="zh-TW" b="1" dirty="0"/>
                  <a:t>Training set: </a:t>
                </a:r>
                <a:r>
                  <a:rPr lang="en-US" altLang="zh-TW" b="1" dirty="0" smtClean="0"/>
                  <a:t>SN-INRIA</a:t>
                </a:r>
              </a:p>
              <a:p>
                <a:pPr marL="914394" lvl="2" indent="0">
                  <a:buNone/>
                </a:pPr>
                <a:r>
                  <a:rPr lang="en-US" altLang="zh-TW" dirty="0"/>
                  <a:t>For the training models, SN-INRIA comprises 159,390 gray noisy images </a:t>
                </a:r>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256</m:t>
                    </m:r>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×256</m:t>
                    </m:r>
                    <m:r>
                      <a:rPr lang="en-US" altLang="zh-TW">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a14:m>
                <a:r>
                  <a:rPr lang="en-US" altLang="zh-TW" dirty="0"/>
                  <a:t>in size ranging from 1% to 99% impulse noise in increments of 1%. </a:t>
                </a:r>
              </a:p>
              <a:p>
                <a:pPr marL="914394" lvl="2" indent="0">
                  <a:buNone/>
                </a:pPr>
                <a:endParaRPr lang="en-US" altLang="zh-TW" b="1" dirty="0" smtClean="0"/>
              </a:p>
              <a:p>
                <a:pPr lvl="2"/>
                <a:r>
                  <a:rPr lang="en-US" altLang="zh-TW" b="1" dirty="0"/>
                  <a:t>Test set: SN-LABELM</a:t>
                </a:r>
              </a:p>
              <a:p>
                <a:pPr marL="914394" lvl="2" indent="0">
                  <a:buNone/>
                </a:pPr>
                <a:r>
                  <a:rPr lang="en-US" altLang="zh-TW" dirty="0"/>
                  <a:t>For the testing models, we corrupted 1,629 images in the </a:t>
                </a:r>
                <a:r>
                  <a:rPr lang="en-US" altLang="zh-TW" dirty="0" err="1"/>
                  <a:t>LabelMe</a:t>
                </a:r>
                <a:r>
                  <a:rPr lang="en-US" altLang="zh-TW" dirty="0"/>
                  <a:t> dataset by adding 60%, 70%, and 80% impulse noise to produce the SN-LABELME set with high-density impulse noise</a:t>
                </a:r>
                <a:r>
                  <a:rPr lang="en-US" altLang="zh-TW" dirty="0" smtClean="0"/>
                  <a:t>.</a:t>
                </a:r>
              </a:p>
              <a:p>
                <a:pPr marL="914394" lvl="2" indent="0">
                  <a:buNone/>
                </a:pPr>
                <a:endParaRPr lang="en-US" altLang="zh-TW" dirty="0" smtClean="0"/>
              </a:p>
              <a:p>
                <a:pPr lvl="2"/>
                <a:r>
                  <a:rPr lang="en-US" altLang="zh-TW" b="1" dirty="0" smtClean="0"/>
                  <a:t>Device</a:t>
                </a:r>
                <a:endParaRPr lang="en-US" altLang="zh-TW" b="1" dirty="0"/>
              </a:p>
              <a:p>
                <a:pPr marL="914394" lvl="2" indent="0">
                  <a:buNone/>
                </a:pPr>
                <a:r>
                  <a:rPr lang="en-US" altLang="zh-TW" dirty="0"/>
                  <a:t>The proposed method was implemented in the </a:t>
                </a:r>
                <a:r>
                  <a:rPr lang="en-US" altLang="zh-TW" dirty="0" err="1"/>
                  <a:t>TensorFlow</a:t>
                </a:r>
                <a:r>
                  <a:rPr lang="en-US" altLang="zh-TW" dirty="0"/>
                  <a:t> environment on a PC equipped with an Intel i7 2.60G Hz CPU, 16G RAM, and an </a:t>
                </a:r>
                <a:r>
                  <a:rPr lang="en-US" altLang="zh-TW" dirty="0" err="1"/>
                  <a:t>Nvidia</a:t>
                </a:r>
                <a:r>
                  <a:rPr lang="en-US" altLang="zh-TW" dirty="0"/>
                  <a:t> GeForce GTX 960M graphics card. </a:t>
                </a:r>
                <a:endParaRPr lang="zh-TW" altLang="en-US" dirty="0"/>
              </a:p>
              <a:p>
                <a:pPr marL="914394" lvl="2" indent="0">
                  <a:buNone/>
                </a:pPr>
                <a:endParaRPr lang="en-US" altLang="zh-TW" b="1" dirty="0"/>
              </a:p>
              <a:p>
                <a:pPr lvl="2"/>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l="-551" t="-1261" r="-138" b="-9518"/>
                </a:stretch>
              </a:blipFill>
            </p:spPr>
            <p:txBody>
              <a:bodyPr/>
              <a:lstStyle/>
              <a:p>
                <a:r>
                  <a:rPr lang="zh-TW" altLang="en-US">
                    <a:noFill/>
                  </a:rPr>
                  <a:t> </a:t>
                </a:r>
              </a:p>
            </p:txBody>
          </p:sp>
        </mc:Fallback>
      </mc:AlternateContent>
      <p:sp>
        <p:nvSpPr>
          <p:cNvPr id="4" name="標題 1"/>
          <p:cNvSpPr>
            <a:spLocks noGrp="1"/>
          </p:cNvSpPr>
          <p:nvPr>
            <p:ph type="title"/>
          </p:nvPr>
        </p:nvSpPr>
        <p:spPr>
          <a:xfrm>
            <a:off x="1" y="3"/>
            <a:ext cx="9144000" cy="720725"/>
          </a:xfrm>
        </p:spPr>
        <p:txBody>
          <a:bodyPr/>
          <a:lstStyle/>
          <a:p>
            <a:pPr algn="ctr"/>
            <a:r>
              <a:rPr lang="en-US" altLang="zh-TW" sz="3200" dirty="0" smtClean="0"/>
              <a:t>Experimental results(6/11)</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66159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內容版面配置區 2"/>
          <p:cNvSpPr>
            <a:spLocks noGrp="1"/>
          </p:cNvSpPr>
          <p:nvPr>
            <p:ph idx="1"/>
          </p:nvPr>
        </p:nvSpPr>
        <p:spPr>
          <a:xfrm>
            <a:off x="179388" y="908054"/>
            <a:ext cx="8856662" cy="5318125"/>
          </a:xfrm>
        </p:spPr>
        <p:txBody>
          <a:bodyPr/>
          <a:lstStyle/>
          <a:p>
            <a:r>
              <a:rPr lang="en-US" altLang="zh-TW" dirty="0"/>
              <a:t>4.2 </a:t>
            </a:r>
            <a:r>
              <a:rPr lang="zh-TW" altLang="zh-TW" dirty="0"/>
              <a:t>Results and Discussion of The LD-Ne</a:t>
            </a:r>
            <a:r>
              <a:rPr lang="zh-TW" altLang="zh-TW" dirty="0" smtClean="0"/>
              <a:t>t</a:t>
            </a:r>
            <a:endParaRPr lang="en-US" altLang="zh-TW" dirty="0" smtClean="0"/>
          </a:p>
        </p:txBody>
      </p:sp>
      <p:sp>
        <p:nvSpPr>
          <p:cNvPr id="3" name="矩形 2"/>
          <p:cNvSpPr/>
          <p:nvPr/>
        </p:nvSpPr>
        <p:spPr>
          <a:xfrm>
            <a:off x="0" y="6232215"/>
            <a:ext cx="9144000" cy="307777"/>
          </a:xfrm>
          <a:prstGeom prst="rect">
            <a:avLst/>
          </a:prstGeom>
        </p:spPr>
        <p:txBody>
          <a:bodyPr wrap="square">
            <a:spAutoFit/>
          </a:bodyPr>
          <a:lstStyle/>
          <a:p>
            <a:pPr algn="ctr"/>
            <a:r>
              <a:rPr lang="zh-TW" altLang="en-US" sz="1400" dirty="0">
                <a:latin typeface="Times New Roman" panose="02020603050405020304" pitchFamily="18" charset="0"/>
                <a:cs typeface="Times New Roman" panose="02020603050405020304" pitchFamily="18" charset="0"/>
              </a:rPr>
              <a:t>Denoising results of LD-Net and other denoising methods on a " </a:t>
            </a:r>
            <a:r>
              <a:rPr lang="zh-TW" altLang="en-US" sz="1400" dirty="0" smtClean="0">
                <a:latin typeface="Times New Roman" panose="02020603050405020304" pitchFamily="18" charset="0"/>
                <a:cs typeface="Times New Roman" panose="02020603050405020304" pitchFamily="18" charset="0"/>
              </a:rPr>
              <a:t>Forest</a:t>
            </a:r>
            <a:r>
              <a:rPr lang="zh-TW" altLang="en-US" sz="1400" dirty="0">
                <a:latin typeface="Times New Roman" panose="02020603050405020304" pitchFamily="18" charset="0"/>
                <a:cs typeface="Times New Roman" panose="02020603050405020304" pitchFamily="18" charset="0"/>
              </a:rPr>
              <a:t>" image with 60% impulse noise corruptions.</a:t>
            </a:r>
          </a:p>
        </p:txBody>
      </p:sp>
      <p:sp>
        <p:nvSpPr>
          <p:cNvPr id="8" name="標題 1"/>
          <p:cNvSpPr>
            <a:spLocks noGrp="1"/>
          </p:cNvSpPr>
          <p:nvPr>
            <p:ph type="title"/>
          </p:nvPr>
        </p:nvSpPr>
        <p:spPr>
          <a:xfrm>
            <a:off x="1" y="3"/>
            <a:ext cx="9144000" cy="720725"/>
          </a:xfrm>
        </p:spPr>
        <p:txBody>
          <a:bodyPr/>
          <a:lstStyle/>
          <a:p>
            <a:pPr algn="ctr"/>
            <a:r>
              <a:rPr lang="en-US" altLang="zh-TW" sz="3200" dirty="0" smtClean="0"/>
              <a:t>Experimental results(7/11)</a:t>
            </a:r>
            <a:endParaRPr lang="zh-TW" altLang="en-US" sz="3200" dirty="0">
              <a:latin typeface="Arial" panose="020B0604020202020204" pitchFamily="34" charset="0"/>
              <a:cs typeface="Arial" panose="020B0604020202020204" pitchFamily="34" charset="0"/>
            </a:endParaRPr>
          </a:p>
        </p:txBody>
      </p:sp>
      <p:graphicFrame>
        <p:nvGraphicFramePr>
          <p:cNvPr id="9" name="物件 8"/>
          <p:cNvGraphicFramePr>
            <a:graphicFrameLocks noChangeAspect="1"/>
          </p:cNvGraphicFramePr>
          <p:nvPr>
            <p:extLst>
              <p:ext uri="{D42A27DB-BD31-4B8C-83A1-F6EECF244321}">
                <p14:modId xmlns:p14="http://schemas.microsoft.com/office/powerpoint/2010/main" val="4167085975"/>
              </p:ext>
            </p:extLst>
          </p:nvPr>
        </p:nvGraphicFramePr>
        <p:xfrm>
          <a:off x="899592" y="1556792"/>
          <a:ext cx="7446728" cy="4609323"/>
        </p:xfrm>
        <a:graphic>
          <a:graphicData uri="http://schemas.openxmlformats.org/presentationml/2006/ole">
            <mc:AlternateContent xmlns:mc="http://schemas.openxmlformats.org/markup-compatibility/2006">
              <mc:Choice xmlns:v="urn:schemas-microsoft-com:vml" Requires="v">
                <p:oleObj spid="_x0000_s28804" name="Acrobat Document" r:id="rId4" imgW="3028578" imgH="1874143" progId="AcroExch.Document.DC">
                  <p:embed/>
                </p:oleObj>
              </mc:Choice>
              <mc:Fallback>
                <p:oleObj name="Acrobat Document" r:id="rId4" imgW="3028578" imgH="1874143" progId="AcroExch.Document.DC">
                  <p:embed/>
                  <p:pic>
                    <p:nvPicPr>
                      <p:cNvPr id="0" name=""/>
                      <p:cNvPicPr/>
                      <p:nvPr/>
                    </p:nvPicPr>
                    <p:blipFill>
                      <a:blip r:embed="rId5"/>
                      <a:stretch>
                        <a:fillRect/>
                      </a:stretch>
                    </p:blipFill>
                    <p:spPr>
                      <a:xfrm>
                        <a:off x="899592" y="1556792"/>
                        <a:ext cx="7446728" cy="4609323"/>
                      </a:xfrm>
                      <a:prstGeom prst="rect">
                        <a:avLst/>
                      </a:prstGeom>
                    </p:spPr>
                  </p:pic>
                </p:oleObj>
              </mc:Fallback>
            </mc:AlternateContent>
          </a:graphicData>
        </a:graphic>
      </p:graphicFrame>
    </p:spTree>
    <p:extLst>
      <p:ext uri="{BB962C8B-B14F-4D97-AF65-F5344CB8AC3E}">
        <p14:creationId xmlns:p14="http://schemas.microsoft.com/office/powerpoint/2010/main" val="41772230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內容版面配置區 2"/>
          <p:cNvSpPr>
            <a:spLocks noGrp="1"/>
          </p:cNvSpPr>
          <p:nvPr>
            <p:ph idx="1"/>
          </p:nvPr>
        </p:nvSpPr>
        <p:spPr>
          <a:xfrm>
            <a:off x="179388" y="908054"/>
            <a:ext cx="9145140" cy="5318125"/>
          </a:xfrm>
        </p:spPr>
        <p:txBody>
          <a:bodyPr/>
          <a:lstStyle/>
          <a:p>
            <a:r>
              <a:rPr lang="en-US" altLang="zh-TW" dirty="0"/>
              <a:t>4.2 </a:t>
            </a:r>
            <a:r>
              <a:rPr lang="zh-TW" altLang="zh-TW" dirty="0"/>
              <a:t>Results and Discussion of The LD-Ne</a:t>
            </a:r>
            <a:r>
              <a:rPr lang="zh-TW" altLang="zh-TW" dirty="0" smtClean="0"/>
              <a:t>t</a:t>
            </a:r>
            <a:endParaRPr lang="en-US" altLang="zh-TW" dirty="0"/>
          </a:p>
        </p:txBody>
      </p:sp>
      <p:sp>
        <p:nvSpPr>
          <p:cNvPr id="7" name="標題 1"/>
          <p:cNvSpPr>
            <a:spLocks noGrp="1"/>
          </p:cNvSpPr>
          <p:nvPr>
            <p:ph type="title"/>
          </p:nvPr>
        </p:nvSpPr>
        <p:spPr>
          <a:xfrm>
            <a:off x="1" y="3"/>
            <a:ext cx="9144000" cy="720725"/>
          </a:xfrm>
        </p:spPr>
        <p:txBody>
          <a:bodyPr/>
          <a:lstStyle/>
          <a:p>
            <a:pPr algn="ctr"/>
            <a:r>
              <a:rPr lang="en-US" altLang="zh-TW" sz="3200" dirty="0" smtClean="0"/>
              <a:t>Experimental results(8/11)</a:t>
            </a:r>
            <a:endParaRPr lang="zh-TW" altLang="en-US" sz="3200" dirty="0">
              <a:latin typeface="Arial" panose="020B0604020202020204" pitchFamily="34" charset="0"/>
              <a:cs typeface="Arial" panose="020B0604020202020204" pitchFamily="34" charset="0"/>
            </a:endParaRPr>
          </a:p>
        </p:txBody>
      </p:sp>
      <p:sp>
        <p:nvSpPr>
          <p:cNvPr id="8" name="矩形 7"/>
          <p:cNvSpPr/>
          <p:nvPr/>
        </p:nvSpPr>
        <p:spPr>
          <a:xfrm>
            <a:off x="0" y="6232215"/>
            <a:ext cx="9144000" cy="307777"/>
          </a:xfrm>
          <a:prstGeom prst="rect">
            <a:avLst/>
          </a:prstGeom>
        </p:spPr>
        <p:txBody>
          <a:bodyPr wrap="square">
            <a:spAutoFit/>
          </a:bodyPr>
          <a:lstStyle/>
          <a:p>
            <a:pPr algn="ctr"/>
            <a:r>
              <a:rPr lang="zh-TW" altLang="en-US" sz="1400" dirty="0">
                <a:latin typeface="Times New Roman" panose="02020603050405020304" pitchFamily="18" charset="0"/>
                <a:cs typeface="Times New Roman" panose="02020603050405020304" pitchFamily="18" charset="0"/>
              </a:rPr>
              <a:t>Denoising results of LD-Net and other denoising methods on a " </a:t>
            </a:r>
            <a:r>
              <a:rPr lang="zh-TW" altLang="zh-TW" sz="1400" dirty="0" smtClean="0">
                <a:latin typeface="Times New Roman" panose="02020603050405020304" pitchFamily="18" charset="0"/>
                <a:cs typeface="Times New Roman" panose="02020603050405020304" pitchFamily="18" charset="0"/>
              </a:rPr>
              <a:t>cameraman</a:t>
            </a:r>
            <a:r>
              <a:rPr lang="zh-TW" altLang="en-US" sz="1400" dirty="0">
                <a:latin typeface="Times New Roman" panose="02020603050405020304" pitchFamily="18" charset="0"/>
                <a:cs typeface="Times New Roman" panose="02020603050405020304" pitchFamily="18" charset="0"/>
              </a:rPr>
              <a:t>" image with </a:t>
            </a:r>
            <a:r>
              <a:rPr lang="en-US" altLang="zh-TW" sz="1400" dirty="0" smtClean="0">
                <a:latin typeface="Times New Roman" panose="02020603050405020304" pitchFamily="18" charset="0"/>
                <a:cs typeface="Times New Roman" panose="02020603050405020304" pitchFamily="18" charset="0"/>
              </a:rPr>
              <a:t>7</a:t>
            </a:r>
            <a:r>
              <a:rPr lang="zh-TW" altLang="en-US" sz="1400" dirty="0" smtClean="0">
                <a:latin typeface="Times New Roman" panose="02020603050405020304" pitchFamily="18" charset="0"/>
                <a:cs typeface="Times New Roman" panose="02020603050405020304" pitchFamily="18" charset="0"/>
              </a:rPr>
              <a:t>0</a:t>
            </a:r>
            <a:r>
              <a:rPr lang="zh-TW" altLang="en-US" sz="1400" dirty="0">
                <a:latin typeface="Times New Roman" panose="02020603050405020304" pitchFamily="18" charset="0"/>
                <a:cs typeface="Times New Roman" panose="02020603050405020304" pitchFamily="18" charset="0"/>
              </a:rPr>
              <a:t>% impulse noise corruptions.</a:t>
            </a:r>
          </a:p>
        </p:txBody>
      </p:sp>
      <p:graphicFrame>
        <p:nvGraphicFramePr>
          <p:cNvPr id="12" name="物件 11"/>
          <p:cNvGraphicFramePr>
            <a:graphicFrameLocks noChangeAspect="1"/>
          </p:cNvGraphicFramePr>
          <p:nvPr>
            <p:extLst>
              <p:ext uri="{D42A27DB-BD31-4B8C-83A1-F6EECF244321}">
                <p14:modId xmlns:p14="http://schemas.microsoft.com/office/powerpoint/2010/main" val="3848052996"/>
              </p:ext>
            </p:extLst>
          </p:nvPr>
        </p:nvGraphicFramePr>
        <p:xfrm>
          <a:off x="889761" y="1542071"/>
          <a:ext cx="7445418" cy="4608512"/>
        </p:xfrm>
        <a:graphic>
          <a:graphicData uri="http://schemas.openxmlformats.org/presentationml/2006/ole">
            <mc:AlternateContent xmlns:mc="http://schemas.openxmlformats.org/markup-compatibility/2006">
              <mc:Choice xmlns:v="urn:schemas-microsoft-com:vml" Requires="v">
                <p:oleObj spid="_x0000_s29827" name="Acrobat Document" r:id="rId4" imgW="3028578" imgH="1874143" progId="AcroExch.Document.DC">
                  <p:embed/>
                </p:oleObj>
              </mc:Choice>
              <mc:Fallback>
                <p:oleObj name="Acrobat Document" r:id="rId4" imgW="3028578" imgH="1874143" progId="AcroExch.Document.DC">
                  <p:embed/>
                  <p:pic>
                    <p:nvPicPr>
                      <p:cNvPr id="0" name=""/>
                      <p:cNvPicPr/>
                      <p:nvPr/>
                    </p:nvPicPr>
                    <p:blipFill>
                      <a:blip r:embed="rId5"/>
                      <a:stretch>
                        <a:fillRect/>
                      </a:stretch>
                    </p:blipFill>
                    <p:spPr>
                      <a:xfrm>
                        <a:off x="889761" y="1542071"/>
                        <a:ext cx="7445418" cy="4608512"/>
                      </a:xfrm>
                      <a:prstGeom prst="rect">
                        <a:avLst/>
                      </a:prstGeom>
                    </p:spPr>
                  </p:pic>
                </p:oleObj>
              </mc:Fallback>
            </mc:AlternateContent>
          </a:graphicData>
        </a:graphic>
      </p:graphicFrame>
    </p:spTree>
    <p:extLst>
      <p:ext uri="{BB962C8B-B14F-4D97-AF65-F5344CB8AC3E}">
        <p14:creationId xmlns:p14="http://schemas.microsoft.com/office/powerpoint/2010/main" val="8917182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內容版面配置區 2"/>
          <p:cNvSpPr>
            <a:spLocks noGrp="1"/>
          </p:cNvSpPr>
          <p:nvPr>
            <p:ph idx="1"/>
          </p:nvPr>
        </p:nvSpPr>
        <p:spPr>
          <a:xfrm>
            <a:off x="179388" y="908054"/>
            <a:ext cx="8856662" cy="5318125"/>
          </a:xfrm>
        </p:spPr>
        <p:txBody>
          <a:bodyPr/>
          <a:lstStyle/>
          <a:p>
            <a:r>
              <a:rPr lang="en-US" altLang="zh-TW" dirty="0"/>
              <a:t>4.2 </a:t>
            </a:r>
            <a:r>
              <a:rPr lang="zh-TW" altLang="zh-TW" dirty="0"/>
              <a:t>Results and Discussion of The LD-Net</a:t>
            </a:r>
            <a:endParaRPr lang="en-US" altLang="zh-TW" dirty="0"/>
          </a:p>
        </p:txBody>
      </p:sp>
      <p:sp>
        <p:nvSpPr>
          <p:cNvPr id="6" name="矩形 5"/>
          <p:cNvSpPr/>
          <p:nvPr/>
        </p:nvSpPr>
        <p:spPr>
          <a:xfrm>
            <a:off x="0" y="6232215"/>
            <a:ext cx="9144000" cy="307777"/>
          </a:xfrm>
          <a:prstGeom prst="rect">
            <a:avLst/>
          </a:prstGeom>
        </p:spPr>
        <p:txBody>
          <a:bodyPr wrap="square">
            <a:spAutoFit/>
          </a:bodyPr>
          <a:lstStyle/>
          <a:p>
            <a:pPr algn="ctr"/>
            <a:r>
              <a:rPr lang="zh-TW" altLang="en-US" sz="1400" dirty="0">
                <a:latin typeface="Times New Roman" panose="02020603050405020304" pitchFamily="18" charset="0"/>
                <a:cs typeface="Times New Roman" panose="02020603050405020304" pitchFamily="18" charset="0"/>
              </a:rPr>
              <a:t>Denoising results of LD-Net and other denoising methods on a " </a:t>
            </a:r>
            <a:r>
              <a:rPr lang="en-US" altLang="zh-TW" sz="1400" dirty="0" smtClean="0">
                <a:latin typeface="Times New Roman" panose="02020603050405020304" pitchFamily="18" charset="0"/>
                <a:cs typeface="Times New Roman" panose="02020603050405020304" pitchFamily="18" charset="0"/>
              </a:rPr>
              <a:t>Boat</a:t>
            </a:r>
            <a:r>
              <a:rPr lang="zh-TW" altLang="en-US" sz="1400" dirty="0" smtClean="0">
                <a:latin typeface="Times New Roman" panose="02020603050405020304" pitchFamily="18" charset="0"/>
                <a:cs typeface="Times New Roman" panose="02020603050405020304" pitchFamily="18" charset="0"/>
              </a:rPr>
              <a:t>" </a:t>
            </a:r>
            <a:r>
              <a:rPr lang="zh-TW" altLang="en-US" sz="1400" dirty="0">
                <a:latin typeface="Times New Roman" panose="02020603050405020304" pitchFamily="18" charset="0"/>
                <a:cs typeface="Times New Roman" panose="02020603050405020304" pitchFamily="18" charset="0"/>
              </a:rPr>
              <a:t>image with </a:t>
            </a:r>
            <a:r>
              <a:rPr lang="en-US" altLang="zh-TW" sz="1400" dirty="0" smtClean="0">
                <a:latin typeface="Times New Roman" panose="02020603050405020304" pitchFamily="18" charset="0"/>
                <a:cs typeface="Times New Roman" panose="02020603050405020304" pitchFamily="18" charset="0"/>
              </a:rPr>
              <a:t>8</a:t>
            </a:r>
            <a:r>
              <a:rPr lang="zh-TW" altLang="en-US" sz="1400" dirty="0" smtClean="0">
                <a:latin typeface="Times New Roman" panose="02020603050405020304" pitchFamily="18" charset="0"/>
                <a:cs typeface="Times New Roman" panose="02020603050405020304" pitchFamily="18" charset="0"/>
              </a:rPr>
              <a:t>0</a:t>
            </a:r>
            <a:r>
              <a:rPr lang="zh-TW" altLang="en-US" sz="1400" dirty="0">
                <a:latin typeface="Times New Roman" panose="02020603050405020304" pitchFamily="18" charset="0"/>
                <a:cs typeface="Times New Roman" panose="02020603050405020304" pitchFamily="18" charset="0"/>
              </a:rPr>
              <a:t>% impulse noise corruptions.</a:t>
            </a:r>
          </a:p>
        </p:txBody>
      </p:sp>
      <p:sp>
        <p:nvSpPr>
          <p:cNvPr id="9" name="標題 1"/>
          <p:cNvSpPr>
            <a:spLocks noGrp="1"/>
          </p:cNvSpPr>
          <p:nvPr>
            <p:ph type="title"/>
          </p:nvPr>
        </p:nvSpPr>
        <p:spPr>
          <a:xfrm>
            <a:off x="1" y="3"/>
            <a:ext cx="9144000" cy="720725"/>
          </a:xfrm>
        </p:spPr>
        <p:txBody>
          <a:bodyPr/>
          <a:lstStyle/>
          <a:p>
            <a:pPr algn="ctr"/>
            <a:r>
              <a:rPr lang="en-US" altLang="zh-TW" sz="3200" dirty="0" smtClean="0"/>
              <a:t>Experimental results(9/11)</a:t>
            </a:r>
            <a:endParaRPr lang="zh-TW" altLang="en-US" sz="3200" dirty="0">
              <a:latin typeface="Arial" panose="020B0604020202020204" pitchFamily="34" charset="0"/>
              <a:cs typeface="Arial" panose="020B0604020202020204" pitchFamily="34" charset="0"/>
            </a:endParaRPr>
          </a:p>
        </p:txBody>
      </p:sp>
      <p:graphicFrame>
        <p:nvGraphicFramePr>
          <p:cNvPr id="3" name="物件 2"/>
          <p:cNvGraphicFramePr>
            <a:graphicFrameLocks noChangeAspect="1"/>
          </p:cNvGraphicFramePr>
          <p:nvPr>
            <p:extLst>
              <p:ext uri="{D42A27DB-BD31-4B8C-83A1-F6EECF244321}">
                <p14:modId xmlns:p14="http://schemas.microsoft.com/office/powerpoint/2010/main" val="4180587968"/>
              </p:ext>
            </p:extLst>
          </p:nvPr>
        </p:nvGraphicFramePr>
        <p:xfrm>
          <a:off x="901355" y="1520894"/>
          <a:ext cx="7394748" cy="4619290"/>
        </p:xfrm>
        <a:graphic>
          <a:graphicData uri="http://schemas.openxmlformats.org/presentationml/2006/ole">
            <mc:AlternateContent xmlns:mc="http://schemas.openxmlformats.org/markup-compatibility/2006">
              <mc:Choice xmlns:v="urn:schemas-microsoft-com:vml" Requires="v">
                <p:oleObj spid="_x0000_s30851" name="Acrobat Document" r:id="rId4" imgW="3024750" imgH="1889414" progId="AcroExch.Document.DC">
                  <p:embed/>
                </p:oleObj>
              </mc:Choice>
              <mc:Fallback>
                <p:oleObj name="Acrobat Document" r:id="rId4" imgW="3024750" imgH="1889414" progId="AcroExch.Document.DC">
                  <p:embed/>
                  <p:pic>
                    <p:nvPicPr>
                      <p:cNvPr id="0" name=""/>
                      <p:cNvPicPr/>
                      <p:nvPr/>
                    </p:nvPicPr>
                    <p:blipFill>
                      <a:blip r:embed="rId5"/>
                      <a:stretch>
                        <a:fillRect/>
                      </a:stretch>
                    </p:blipFill>
                    <p:spPr>
                      <a:xfrm>
                        <a:off x="901355" y="1520894"/>
                        <a:ext cx="7394748" cy="4619290"/>
                      </a:xfrm>
                      <a:prstGeom prst="rect">
                        <a:avLst/>
                      </a:prstGeom>
                    </p:spPr>
                  </p:pic>
                </p:oleObj>
              </mc:Fallback>
            </mc:AlternateContent>
          </a:graphicData>
        </a:graphic>
      </p:graphicFrame>
    </p:spTree>
    <p:extLst>
      <p:ext uri="{BB962C8B-B14F-4D97-AF65-F5344CB8AC3E}">
        <p14:creationId xmlns:p14="http://schemas.microsoft.com/office/powerpoint/2010/main" val="22784232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4.2 </a:t>
            </a:r>
            <a:r>
              <a:rPr lang="zh-TW" altLang="zh-TW" dirty="0"/>
              <a:t>Results and Discussion of The LD-Ne</a:t>
            </a:r>
            <a:r>
              <a:rPr lang="zh-TW" altLang="zh-TW" dirty="0" smtClean="0"/>
              <a:t>t</a:t>
            </a:r>
            <a:endParaRPr lang="en-US" altLang="zh-TW" dirty="0"/>
          </a:p>
        </p:txBody>
      </p:sp>
      <p:pic>
        <p:nvPicPr>
          <p:cNvPr id="4" name="圖片 3"/>
          <p:cNvPicPr>
            <a:picLocks noChangeAspect="1"/>
          </p:cNvPicPr>
          <p:nvPr/>
        </p:nvPicPr>
        <p:blipFill rotWithShape="1">
          <a:blip r:embed="rId2"/>
          <a:srcRect l="35824" t="16401" r="36614" b="26201"/>
          <a:stretch/>
        </p:blipFill>
        <p:spPr>
          <a:xfrm>
            <a:off x="2948022" y="2327344"/>
            <a:ext cx="3319393" cy="3888432"/>
          </a:xfrm>
          <a:prstGeom prst="rect">
            <a:avLst/>
          </a:prstGeom>
        </p:spPr>
      </p:pic>
      <p:sp>
        <p:nvSpPr>
          <p:cNvPr id="5" name="標題 1"/>
          <p:cNvSpPr>
            <a:spLocks noGrp="1"/>
          </p:cNvSpPr>
          <p:nvPr>
            <p:ph type="title"/>
          </p:nvPr>
        </p:nvSpPr>
        <p:spPr>
          <a:xfrm>
            <a:off x="1" y="3"/>
            <a:ext cx="9144000" cy="720725"/>
          </a:xfrm>
        </p:spPr>
        <p:txBody>
          <a:bodyPr/>
          <a:lstStyle/>
          <a:p>
            <a:pPr algn="ctr"/>
            <a:r>
              <a:rPr lang="en-US" altLang="zh-TW" sz="3200" dirty="0" smtClean="0"/>
              <a:t>Experimental results(10/11)</a:t>
            </a:r>
            <a:endParaRPr lang="zh-TW" altLang="en-US" sz="3200" dirty="0">
              <a:latin typeface="Arial" panose="020B0604020202020204" pitchFamily="34" charset="0"/>
              <a:cs typeface="Arial" panose="020B0604020202020204" pitchFamily="34" charset="0"/>
            </a:endParaRPr>
          </a:p>
        </p:txBody>
      </p:sp>
      <p:sp>
        <p:nvSpPr>
          <p:cNvPr id="6" name="矩形 5"/>
          <p:cNvSpPr/>
          <p:nvPr/>
        </p:nvSpPr>
        <p:spPr>
          <a:xfrm>
            <a:off x="1" y="1916832"/>
            <a:ext cx="9144000" cy="400110"/>
          </a:xfrm>
          <a:prstGeom prst="rect">
            <a:avLst/>
          </a:prstGeom>
        </p:spPr>
        <p:txBody>
          <a:bodyPr wrap="square">
            <a:spAutoFit/>
          </a:bodyPr>
          <a:lstStyle/>
          <a:p>
            <a:pPr algn="ctr"/>
            <a:r>
              <a:rPr lang="en-US" altLang="zh-TW" sz="2000" dirty="0">
                <a:latin typeface="Times New Roman" panose="02020603050405020304" pitchFamily="18" charset="0"/>
                <a:cs typeface="Times New Roman" panose="02020603050405020304" pitchFamily="18" charset="0"/>
              </a:rPr>
              <a:t>Table 4.2: </a:t>
            </a:r>
            <a:r>
              <a:rPr lang="en-US" altLang="zh-TW" sz="2000" dirty="0" smtClean="0">
                <a:latin typeface="Times New Roman" panose="02020603050405020304" pitchFamily="18" charset="0"/>
                <a:cs typeface="Times New Roman" panose="02020603050405020304" pitchFamily="18" charset="0"/>
              </a:rPr>
              <a:t>Average </a:t>
            </a:r>
            <a:r>
              <a:rPr lang="en-US" altLang="zh-TW" sz="2000" dirty="0">
                <a:latin typeface="Times New Roman" panose="02020603050405020304" pitchFamily="18" charset="0"/>
                <a:cs typeface="Times New Roman" panose="02020603050405020304" pitchFamily="18" charset="0"/>
              </a:rPr>
              <a:t>PSNR (dB)</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1177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4.2 </a:t>
            </a:r>
            <a:r>
              <a:rPr lang="zh-TW" altLang="zh-TW" dirty="0"/>
              <a:t>Results and Discussion of The LD-Ne</a:t>
            </a:r>
            <a:r>
              <a:rPr lang="zh-TW" altLang="zh-TW" dirty="0" smtClean="0"/>
              <a:t>t</a:t>
            </a:r>
            <a:endParaRPr lang="en-US" altLang="zh-TW" dirty="0"/>
          </a:p>
        </p:txBody>
      </p:sp>
      <p:sp>
        <p:nvSpPr>
          <p:cNvPr id="5" name="標題 1"/>
          <p:cNvSpPr>
            <a:spLocks noGrp="1"/>
          </p:cNvSpPr>
          <p:nvPr>
            <p:ph type="title"/>
          </p:nvPr>
        </p:nvSpPr>
        <p:spPr>
          <a:xfrm>
            <a:off x="1" y="3"/>
            <a:ext cx="9144000" cy="720725"/>
          </a:xfrm>
        </p:spPr>
        <p:txBody>
          <a:bodyPr/>
          <a:lstStyle/>
          <a:p>
            <a:pPr algn="ctr"/>
            <a:r>
              <a:rPr lang="en-US" altLang="zh-TW" sz="3200" dirty="0" smtClean="0"/>
              <a:t>Experimental results(11/11)</a:t>
            </a:r>
            <a:endParaRPr lang="zh-TW" altLang="en-US" sz="3200" dirty="0">
              <a:latin typeface="Arial" panose="020B0604020202020204" pitchFamily="34" charset="0"/>
              <a:cs typeface="Arial" panose="020B0604020202020204" pitchFamily="34" charset="0"/>
            </a:endParaRPr>
          </a:p>
        </p:txBody>
      </p:sp>
      <p:sp>
        <p:nvSpPr>
          <p:cNvPr id="6" name="矩形 5"/>
          <p:cNvSpPr/>
          <p:nvPr/>
        </p:nvSpPr>
        <p:spPr>
          <a:xfrm>
            <a:off x="1" y="1916832"/>
            <a:ext cx="9144000" cy="400110"/>
          </a:xfrm>
          <a:prstGeom prst="rect">
            <a:avLst/>
          </a:prstGeom>
        </p:spPr>
        <p:txBody>
          <a:bodyPr wrap="square">
            <a:spAutoFit/>
          </a:bodyPr>
          <a:lstStyle/>
          <a:p>
            <a:pPr algn="ctr"/>
            <a:r>
              <a:rPr lang="en-US" altLang="zh-TW" sz="2000" dirty="0">
                <a:latin typeface="Times New Roman" panose="02020603050405020304" pitchFamily="18" charset="0"/>
                <a:cs typeface="Times New Roman" panose="02020603050405020304" pitchFamily="18" charset="0"/>
              </a:rPr>
              <a:t>Table </a:t>
            </a:r>
            <a:r>
              <a:rPr lang="en-US" altLang="zh-TW" sz="2000" dirty="0" smtClean="0">
                <a:latin typeface="Times New Roman" panose="02020603050405020304" pitchFamily="18" charset="0"/>
                <a:cs typeface="Times New Roman" panose="02020603050405020304" pitchFamily="18" charset="0"/>
              </a:rPr>
              <a:t>4.3</a:t>
            </a:r>
            <a:r>
              <a:rPr lang="en-US" altLang="zh-TW" sz="2000" dirty="0">
                <a:latin typeface="Times New Roman" panose="02020603050405020304" pitchFamily="18" charset="0"/>
                <a:cs typeface="Times New Roman" panose="02020603050405020304" pitchFamily="18" charset="0"/>
              </a:rPr>
              <a:t>: R</a:t>
            </a:r>
            <a:r>
              <a:rPr lang="en-US" altLang="zh-TW" sz="2000" dirty="0" smtClean="0">
                <a:latin typeface="Times New Roman" panose="02020603050405020304" pitchFamily="18" charset="0"/>
                <a:cs typeface="Times New Roman" panose="02020603050405020304" pitchFamily="18" charset="0"/>
              </a:rPr>
              <a:t>unning </a:t>
            </a:r>
            <a:r>
              <a:rPr lang="en-US" altLang="zh-TW" sz="2000" dirty="0">
                <a:latin typeface="Times New Roman" panose="02020603050405020304" pitchFamily="18" charset="0"/>
                <a:cs typeface="Times New Roman" panose="02020603050405020304" pitchFamily="18" charset="0"/>
              </a:rPr>
              <a:t>time</a:t>
            </a:r>
            <a:endParaRPr lang="zh-TW" altLang="en-US" sz="2000" dirty="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rotWithShape="1">
          <a:blip r:embed="rId2"/>
          <a:srcRect l="23225" t="19201" r="42913" b="26200"/>
          <a:stretch/>
        </p:blipFill>
        <p:spPr>
          <a:xfrm>
            <a:off x="2699792" y="2316942"/>
            <a:ext cx="3888717" cy="3526976"/>
          </a:xfrm>
          <a:prstGeom prst="rect">
            <a:avLst/>
          </a:prstGeom>
        </p:spPr>
      </p:pic>
    </p:spTree>
    <p:extLst>
      <p:ext uri="{BB962C8B-B14F-4D97-AF65-F5344CB8AC3E}">
        <p14:creationId xmlns:p14="http://schemas.microsoft.com/office/powerpoint/2010/main" val="7118462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 xmlns:a16="http://schemas.microsoft.com/office/drawing/2014/main"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 xmlns:a16="http://schemas.microsoft.com/office/drawing/2014/main"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6" name="AutoShape 43">
              <a:extLst>
                <a:ext uri="{FF2B5EF4-FFF2-40B4-BE49-F238E27FC236}">
                  <a16:creationId xmlns="" xmlns:a16="http://schemas.microsoft.com/office/drawing/2014/main"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7" name="Text Box 44">
              <a:extLst>
                <a:ext uri="{FF2B5EF4-FFF2-40B4-BE49-F238E27FC236}">
                  <a16:creationId xmlns="" xmlns:a16="http://schemas.microsoft.com/office/drawing/2014/main" id="{B1323A5A-C771-463D-ACD0-8F247C06D825}"/>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 xmlns:a16="http://schemas.microsoft.com/office/drawing/2014/main"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 xmlns:a16="http://schemas.microsoft.com/office/drawing/2014/main"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 xmlns:a16="http://schemas.microsoft.com/office/drawing/2014/main"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3" name="AutoShape 43">
              <a:extLst>
                <a:ext uri="{FF2B5EF4-FFF2-40B4-BE49-F238E27FC236}">
                  <a16:creationId xmlns="" xmlns:a16="http://schemas.microsoft.com/office/drawing/2014/main"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4" name="Text Box 44">
              <a:extLst>
                <a:ext uri="{FF2B5EF4-FFF2-40B4-BE49-F238E27FC236}">
                  <a16:creationId xmlns="" xmlns:a16="http://schemas.microsoft.com/office/drawing/2014/main"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Previous </a:t>
              </a:r>
              <a:r>
                <a:rPr lang="en-US" sz="2800" b="1" dirty="0" smtClean="0">
                  <a:solidFill>
                    <a:schemeClr val="bg1">
                      <a:lumMod val="95000"/>
                    </a:schemeClr>
                  </a:solidFill>
                  <a:latin typeface="Arial" panose="020B0604020202020204" pitchFamily="34" charset="0"/>
                  <a:cs typeface="Arial" panose="020B0604020202020204" pitchFamily="34" charset="0"/>
                </a:rPr>
                <a:t>Work</a:t>
              </a:r>
              <a:endParaRPr lang="en-US" sz="2800" b="1" dirty="0">
                <a:solidFill>
                  <a:schemeClr val="bg1">
                    <a:lumMod val="95000"/>
                  </a:schemeClr>
                </a:solidFill>
                <a:latin typeface="Arial" panose="020B0604020202020204" pitchFamily="34" charset="0"/>
                <a:cs typeface="Arial" panose="020B0604020202020204" pitchFamily="34" charset="0"/>
              </a:endParaRPr>
            </a:p>
          </p:txBody>
        </p:sp>
        <p:sp>
          <p:nvSpPr>
            <p:cNvPr id="25" name="Text Box 45">
              <a:extLst>
                <a:ext uri="{FF2B5EF4-FFF2-40B4-BE49-F238E27FC236}">
                  <a16:creationId xmlns="" xmlns:a16="http://schemas.microsoft.com/office/drawing/2014/main"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 xmlns:a16="http://schemas.microsoft.com/office/drawing/2014/main"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 xmlns:a16="http://schemas.microsoft.com/office/drawing/2014/main"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9" name="AutoShape 43">
              <a:extLst>
                <a:ext uri="{FF2B5EF4-FFF2-40B4-BE49-F238E27FC236}">
                  <a16:creationId xmlns="" xmlns:a16="http://schemas.microsoft.com/office/drawing/2014/main"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solidFill>
                  <a:schemeClr val="bg1">
                    <a:lumMod val="95000"/>
                  </a:schemeClr>
                </a:solidFill>
                <a:latin typeface="Arial" panose="020B0604020202020204" pitchFamily="34" charset="0"/>
                <a:cs typeface="Arial" panose="020B0604020202020204" pitchFamily="34" charset="0"/>
              </a:endParaRPr>
            </a:p>
          </p:txBody>
        </p:sp>
        <p:sp>
          <p:nvSpPr>
            <p:cNvPr id="30" name="Text Box 44">
              <a:extLst>
                <a:ext uri="{FF2B5EF4-FFF2-40B4-BE49-F238E27FC236}">
                  <a16:creationId xmlns="" xmlns:a16="http://schemas.microsoft.com/office/drawing/2014/main"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Proposed Methods</a:t>
              </a:r>
            </a:p>
          </p:txBody>
        </p:sp>
        <p:sp>
          <p:nvSpPr>
            <p:cNvPr id="31" name="Text Box 45">
              <a:extLst>
                <a:ext uri="{FF2B5EF4-FFF2-40B4-BE49-F238E27FC236}">
                  <a16:creationId xmlns="" xmlns:a16="http://schemas.microsoft.com/office/drawing/2014/main"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 xmlns:a16="http://schemas.microsoft.com/office/drawing/2014/main"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 xmlns:a16="http://schemas.microsoft.com/office/drawing/2014/main"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4" name="AutoShape 43">
              <a:extLst>
                <a:ext uri="{FF2B5EF4-FFF2-40B4-BE49-F238E27FC236}">
                  <a16:creationId xmlns="" xmlns:a16="http://schemas.microsoft.com/office/drawing/2014/main"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5" name="Text Box 44">
              <a:extLst>
                <a:ext uri="{FF2B5EF4-FFF2-40B4-BE49-F238E27FC236}">
                  <a16:creationId xmlns="" xmlns:a16="http://schemas.microsoft.com/office/drawing/2014/main"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 xmlns:a16="http://schemas.microsoft.com/office/drawing/2014/main"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 xmlns:a16="http://schemas.microsoft.com/office/drawing/2014/main"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 xmlns:a16="http://schemas.microsoft.com/office/drawing/2014/main"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46" name="AutoShape 43">
              <a:extLst>
                <a:ext uri="{FF2B5EF4-FFF2-40B4-BE49-F238E27FC236}">
                  <a16:creationId xmlns="" xmlns:a16="http://schemas.microsoft.com/office/drawing/2014/main"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49" name="Text Box 44">
              <a:extLst>
                <a:ext uri="{FF2B5EF4-FFF2-40B4-BE49-F238E27FC236}">
                  <a16:creationId xmlns="" xmlns:a16="http://schemas.microsoft.com/office/drawing/2014/main"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 xmlns:a16="http://schemas.microsoft.com/office/drawing/2014/main"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3961481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Conclusions</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內容版面配置區 2"/>
          <p:cNvSpPr>
            <a:spLocks noGrp="1"/>
          </p:cNvSpPr>
          <p:nvPr>
            <p:ph idx="1"/>
          </p:nvPr>
        </p:nvSpPr>
        <p:spPr>
          <a:xfrm>
            <a:off x="179388" y="908050"/>
            <a:ext cx="8856662" cy="5318125"/>
          </a:xfrm>
        </p:spPr>
        <p:txBody>
          <a:bodyPr/>
          <a:lstStyle/>
          <a:p>
            <a:r>
              <a:rPr lang="en-US" altLang="zh-TW" dirty="0" smtClean="0"/>
              <a:t>We </a:t>
            </a:r>
            <a:r>
              <a:rPr lang="en-US" altLang="zh-TW" dirty="0"/>
              <a:t>propose two new </a:t>
            </a:r>
            <a:r>
              <a:rPr lang="en-US" altLang="zh-TW" dirty="0" err="1" smtClean="0"/>
              <a:t>denoising</a:t>
            </a:r>
            <a:r>
              <a:rPr lang="en-US" altLang="zh-TW" dirty="0" smtClean="0"/>
              <a:t> </a:t>
            </a:r>
            <a:r>
              <a:rPr lang="en-US" altLang="zh-TW" dirty="0"/>
              <a:t>methods, called </a:t>
            </a:r>
            <a:r>
              <a:rPr lang="en-US" altLang="zh-TW" dirty="0">
                <a:solidFill>
                  <a:srgbClr val="FF0000"/>
                </a:solidFill>
              </a:rPr>
              <a:t>M</a:t>
            </a:r>
            <a:r>
              <a:rPr lang="en-US" altLang="zh-TW" dirty="0" smtClean="0">
                <a:solidFill>
                  <a:srgbClr val="FF0000"/>
                </a:solidFill>
              </a:rPr>
              <a:t>orphological </a:t>
            </a:r>
            <a:r>
              <a:rPr lang="en-US" altLang="zh-TW" dirty="0">
                <a:solidFill>
                  <a:srgbClr val="FF0000"/>
                </a:solidFill>
              </a:rPr>
              <a:t>M</a:t>
            </a:r>
            <a:r>
              <a:rPr lang="en-US" altLang="zh-TW" dirty="0" smtClean="0">
                <a:solidFill>
                  <a:srgbClr val="FF0000"/>
                </a:solidFill>
              </a:rPr>
              <a:t>ean </a:t>
            </a:r>
            <a:r>
              <a:rPr lang="en-US" altLang="zh-TW" dirty="0">
                <a:solidFill>
                  <a:srgbClr val="FF0000"/>
                </a:solidFill>
              </a:rPr>
              <a:t>F</a:t>
            </a:r>
            <a:r>
              <a:rPr lang="en-US" altLang="zh-TW" dirty="0" smtClean="0">
                <a:solidFill>
                  <a:srgbClr val="FF0000"/>
                </a:solidFill>
              </a:rPr>
              <a:t>ilter</a:t>
            </a:r>
            <a:r>
              <a:rPr lang="en-US" altLang="zh-TW" dirty="0" smtClean="0"/>
              <a:t>(M-MF</a:t>
            </a:r>
            <a:r>
              <a:rPr lang="en-US" altLang="zh-TW" dirty="0"/>
              <a:t>) and </a:t>
            </a:r>
            <a:r>
              <a:rPr lang="en-US" altLang="zh-TW" dirty="0">
                <a:solidFill>
                  <a:srgbClr val="FF0000"/>
                </a:solidFill>
              </a:rPr>
              <a:t>L</a:t>
            </a:r>
            <a:r>
              <a:rPr lang="en-US" altLang="zh-TW" dirty="0" smtClean="0">
                <a:solidFill>
                  <a:srgbClr val="FF0000"/>
                </a:solidFill>
              </a:rPr>
              <a:t>ightweight </a:t>
            </a:r>
            <a:r>
              <a:rPr lang="en-US" altLang="zh-TW" dirty="0" err="1">
                <a:solidFill>
                  <a:srgbClr val="FF0000"/>
                </a:solidFill>
              </a:rPr>
              <a:t>D</a:t>
            </a:r>
            <a:r>
              <a:rPr lang="en-US" altLang="zh-TW" dirty="0" err="1" smtClean="0">
                <a:solidFill>
                  <a:srgbClr val="FF0000"/>
                </a:solidFill>
              </a:rPr>
              <a:t>enoising</a:t>
            </a:r>
            <a:r>
              <a:rPr lang="en-US" altLang="zh-TW" dirty="0" smtClean="0">
                <a:solidFill>
                  <a:srgbClr val="FF0000"/>
                </a:solidFill>
              </a:rPr>
              <a:t> </a:t>
            </a:r>
            <a:r>
              <a:rPr lang="en-US" altLang="zh-TW" dirty="0">
                <a:solidFill>
                  <a:srgbClr val="FF0000"/>
                </a:solidFill>
              </a:rPr>
              <a:t>N</a:t>
            </a:r>
            <a:r>
              <a:rPr lang="en-US" altLang="zh-TW" dirty="0" smtClean="0">
                <a:solidFill>
                  <a:srgbClr val="FF0000"/>
                </a:solidFill>
              </a:rPr>
              <a:t>etwork</a:t>
            </a:r>
            <a:r>
              <a:rPr lang="en-US" altLang="zh-TW" dirty="0" smtClean="0"/>
              <a:t>(LD-Net).</a:t>
            </a:r>
            <a:endParaRPr lang="en-US" altLang="zh-TW" dirty="0">
              <a:latin typeface="Times New Roman" panose="02020603050405020304" pitchFamily="18" charset="0"/>
              <a:cs typeface="Times New Roman" panose="02020603050405020304" pitchFamily="18" charset="0"/>
            </a:endParaRPr>
          </a:p>
          <a:p>
            <a:pPr lvl="1"/>
            <a:r>
              <a:rPr lang="en-US" altLang="zh-TW" dirty="0" smtClean="0"/>
              <a:t>MMF </a:t>
            </a:r>
            <a:r>
              <a:rPr lang="en-US" altLang="zh-TW" dirty="0"/>
              <a:t>method employs a </a:t>
            </a:r>
            <a:r>
              <a:rPr lang="en-US" altLang="zh-TW" dirty="0">
                <a:solidFill>
                  <a:srgbClr val="FF0000"/>
                </a:solidFill>
              </a:rPr>
              <a:t>clear pixel </a:t>
            </a:r>
            <a:r>
              <a:rPr lang="en-US" altLang="zh-TW" dirty="0"/>
              <a:t>based </a:t>
            </a:r>
            <a:r>
              <a:rPr lang="en-US" altLang="zh-TW" dirty="0" err="1" smtClean="0"/>
              <a:t>denoising</a:t>
            </a:r>
            <a:r>
              <a:rPr lang="en-US" altLang="zh-TW" dirty="0" smtClean="0"/>
              <a:t> </a:t>
            </a:r>
            <a:r>
              <a:rPr lang="en-US" altLang="zh-TW" dirty="0"/>
              <a:t>model to the </a:t>
            </a:r>
            <a:r>
              <a:rPr lang="en-US" altLang="zh-TW" dirty="0">
                <a:solidFill>
                  <a:srgbClr val="FF0000"/>
                </a:solidFill>
              </a:rPr>
              <a:t>dilatation operation </a:t>
            </a:r>
            <a:r>
              <a:rPr lang="en-US" altLang="zh-TW" dirty="0"/>
              <a:t>of these pixels is performed to fill into the neighbor noise pixels</a:t>
            </a:r>
            <a:r>
              <a:rPr lang="en-US" altLang="zh-TW" dirty="0" smtClean="0"/>
              <a:t>.</a:t>
            </a:r>
            <a:endParaRPr lang="en-US" altLang="zh-TW" dirty="0">
              <a:latin typeface="Times New Roman" panose="02020603050405020304" pitchFamily="18" charset="0"/>
              <a:cs typeface="Times New Roman" panose="02020603050405020304" pitchFamily="18" charset="0"/>
            </a:endParaRPr>
          </a:p>
          <a:p>
            <a:pPr lvl="1"/>
            <a:r>
              <a:rPr lang="en-US" altLang="zh-TW" dirty="0"/>
              <a:t>LD-Net method uses the </a:t>
            </a:r>
            <a:r>
              <a:rPr lang="en-US" altLang="zh-TW" dirty="0">
                <a:solidFill>
                  <a:srgbClr val="FF0000"/>
                </a:solidFill>
              </a:rPr>
              <a:t>deconvolution operations </a:t>
            </a:r>
            <a:r>
              <a:rPr lang="en-US" altLang="zh-TW" dirty="0"/>
              <a:t>to seek a better reconstruction result through the uncorrupted features for </a:t>
            </a:r>
            <a:r>
              <a:rPr lang="en-US" altLang="zh-TW" dirty="0">
                <a:solidFill>
                  <a:srgbClr val="FF0000"/>
                </a:solidFill>
              </a:rPr>
              <a:t>high-density impulse noise removal</a:t>
            </a:r>
            <a:r>
              <a:rPr lang="en-US" altLang="zh-TW" dirty="0" smtClean="0"/>
              <a:t>.</a:t>
            </a:r>
          </a:p>
          <a:p>
            <a:pPr lvl="1"/>
            <a:endParaRPr lang="en-US" altLang="zh-TW" dirty="0">
              <a:latin typeface="Times New Roman" panose="02020603050405020304" pitchFamily="18" charset="0"/>
              <a:cs typeface="Times New Roman" panose="02020603050405020304" pitchFamily="18" charset="0"/>
            </a:endParaRPr>
          </a:p>
          <a:p>
            <a:r>
              <a:rPr lang="en-US" altLang="zh-TW" dirty="0"/>
              <a:t>Experimental results indicate that the proposed method more </a:t>
            </a:r>
            <a:r>
              <a:rPr lang="en-US" altLang="zh-TW" dirty="0">
                <a:solidFill>
                  <a:srgbClr val="FF0000"/>
                </a:solidFill>
              </a:rPr>
              <a:t>effectively removes high-density impulse noise </a:t>
            </a:r>
            <a:r>
              <a:rPr lang="en-US" altLang="zh-TW" dirty="0"/>
              <a:t>in corrupted images</a:t>
            </a:r>
            <a:r>
              <a:rPr lang="zh-TW" altLang="zh-TW" dirty="0" smtClean="0"/>
              <a:t>. </a:t>
            </a:r>
          </a:p>
          <a:p>
            <a:endParaRPr lang="zh-TW" altLang="en-US" dirty="0" smtClean="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3076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2"/>
            <a:ext cx="8856662" cy="5544616"/>
          </a:xfrm>
        </p:spPr>
        <p:txBody>
          <a:bodyPr/>
          <a:lstStyle/>
          <a:p>
            <a:pPr marL="0" indent="0">
              <a:buNone/>
            </a:pPr>
            <a:r>
              <a:rPr lang="en-US" altLang="zh-TW" sz="1500" dirty="0"/>
              <a:t>[1] W. Min, M. Fan, X. </a:t>
            </a:r>
            <a:r>
              <a:rPr lang="en-US" altLang="zh-TW" sz="1500" dirty="0" err="1"/>
              <a:t>Guo</a:t>
            </a:r>
            <a:r>
              <a:rPr lang="en-US" altLang="zh-TW" sz="1500" dirty="0"/>
              <a:t>, and Q. Han, “A new approach to track multiple vehicles with the combination of robust detection and two classifiers,” IEEE Transactions on Intelligent Transportation Systems, vol. 19, pp. 174–186, Jan 2018.</a:t>
            </a:r>
          </a:p>
          <a:p>
            <a:pPr marL="0" indent="0">
              <a:buNone/>
            </a:pPr>
            <a:r>
              <a:rPr lang="en-US" altLang="zh-TW" sz="1500" dirty="0"/>
              <a:t>[2] S.C. Huang, “An advanced motion detection algorithm with video quality analysis for video surveillance systems,” IEEE transactions on circuits and systems for video technology, vol. 21, pp. 1–14, Jan 2011.</a:t>
            </a:r>
          </a:p>
          <a:p>
            <a:pPr marL="0" indent="0">
              <a:buNone/>
            </a:pPr>
            <a:r>
              <a:rPr lang="en-US" altLang="zh-TW" sz="1500" dirty="0"/>
              <a:t>[3] T.H. Le, S.C. Huang, and D.W. Jaw, “</a:t>
            </a:r>
            <a:r>
              <a:rPr lang="en-US" altLang="zh-TW" sz="1500" dirty="0" err="1"/>
              <a:t>Crossresolution</a:t>
            </a:r>
            <a:r>
              <a:rPr lang="en-US" altLang="zh-TW" sz="1500" dirty="0"/>
              <a:t> feature fusion for fast hand detection in intelligent homecare systems,” IEEE Sensors Journal, vol. 19, pp. 4696–4704, June 2019.</a:t>
            </a:r>
          </a:p>
          <a:p>
            <a:pPr marL="0" indent="0">
              <a:buNone/>
            </a:pPr>
            <a:r>
              <a:rPr lang="en-US" altLang="zh-TW" sz="1500" dirty="0"/>
              <a:t>[4] S. Huang, T. Le, and D. Jaw, “</a:t>
            </a:r>
            <a:r>
              <a:rPr lang="en-US" altLang="zh-TW" sz="1500" dirty="0" err="1"/>
              <a:t>Dsnet</a:t>
            </a:r>
            <a:r>
              <a:rPr lang="en-US" altLang="zh-TW" sz="1500" dirty="0"/>
              <a:t>: Joint semantic learning for object detection in inclement weather conditions,” IEEE Transactions on Pattern Analysis and Machine Intelligence, pp. 1–1, March 2020.</a:t>
            </a:r>
          </a:p>
          <a:p>
            <a:pPr marL="0" indent="0">
              <a:buNone/>
            </a:pPr>
            <a:r>
              <a:rPr lang="en-US" altLang="zh-TW" sz="1500" dirty="0"/>
              <a:t>[5] T.H. Le, D.W. Jaw, I.C. Lin, H.B. Liu, and S.C. Huang, “An efficient hand detection method based on convolutional neural network,” 2018 7th International Symposium on Next Generation Electronics (ISNE), pp. 1–2, May 2018.</a:t>
            </a:r>
          </a:p>
          <a:p>
            <a:pPr marL="0" indent="0">
              <a:buNone/>
            </a:pPr>
            <a:r>
              <a:rPr lang="en-US" altLang="zh-TW" sz="1500" dirty="0"/>
              <a:t>[6] S. Anwar, F. </a:t>
            </a:r>
            <a:r>
              <a:rPr lang="en-US" altLang="zh-TW" sz="1500" dirty="0" err="1"/>
              <a:t>Porikli</a:t>
            </a:r>
            <a:r>
              <a:rPr lang="en-US" altLang="zh-TW" sz="1500" dirty="0"/>
              <a:t>, and C. P. Huynh, “</a:t>
            </a:r>
            <a:r>
              <a:rPr lang="en-US" altLang="zh-TW" sz="1500" dirty="0" err="1"/>
              <a:t>Categoryspecific</a:t>
            </a:r>
            <a:r>
              <a:rPr lang="en-US" altLang="zh-TW" sz="1500" dirty="0"/>
              <a:t> object image </a:t>
            </a:r>
            <a:r>
              <a:rPr lang="en-US" altLang="zh-TW" sz="1500" dirty="0" err="1"/>
              <a:t>denoising</a:t>
            </a:r>
            <a:r>
              <a:rPr lang="en-US" altLang="zh-TW" sz="1500" dirty="0"/>
              <a:t>,” IEEE Transactions on Image Processing, vol. 26, pp. 5506–5518, July 2017.</a:t>
            </a:r>
          </a:p>
          <a:p>
            <a:pPr marL="0" indent="0">
              <a:buNone/>
            </a:pPr>
            <a:r>
              <a:rPr lang="en-US" altLang="zh-TW" sz="1500" dirty="0"/>
              <a:t>[7] F. Wang, H. Huang, and J. Liu, “</a:t>
            </a:r>
            <a:r>
              <a:rPr lang="en-US" altLang="zh-TW" sz="1500" dirty="0" err="1"/>
              <a:t>Variationalbased</a:t>
            </a:r>
            <a:r>
              <a:rPr lang="en-US" altLang="zh-TW" sz="1500" dirty="0"/>
              <a:t> mixed noise removal with </a:t>
            </a:r>
            <a:r>
              <a:rPr lang="en-US" altLang="zh-TW" sz="1500" dirty="0" err="1"/>
              <a:t>cnn</a:t>
            </a:r>
            <a:r>
              <a:rPr lang="en-US" altLang="zh-TW" sz="1500" dirty="0"/>
              <a:t> deep learning regularization,” IEEE Transactions on Image Processing, vol. 29, pp. 1246–1258, September 2019.</a:t>
            </a:r>
          </a:p>
          <a:p>
            <a:pPr marL="0" indent="0">
              <a:buNone/>
            </a:pPr>
            <a:r>
              <a:rPr lang="en-US" altLang="zh-TW" sz="1500" dirty="0"/>
              <a:t>[8] P. Zhang and F. Li, “A new adaptive weighted mean filter for removing </a:t>
            </a:r>
            <a:r>
              <a:rPr lang="en-US" altLang="zh-TW" sz="1500" dirty="0" err="1"/>
              <a:t>saltandpepper</a:t>
            </a:r>
            <a:r>
              <a:rPr lang="en-US" altLang="zh-TW" sz="1500" dirty="0"/>
              <a:t> noise,” IEEE signal </a:t>
            </a:r>
            <a:r>
              <a:rPr lang="en-US" altLang="zh-TW" sz="1500" dirty="0" err="1" smtClean="0"/>
              <a:t>pr</a:t>
            </a:r>
            <a:endParaRPr lang="en-US" altLang="zh-TW" sz="1500" dirty="0" smtClean="0"/>
          </a:p>
          <a:p>
            <a:pPr marL="0" indent="0">
              <a:buNone/>
            </a:pPr>
            <a:r>
              <a:rPr lang="en-US" altLang="zh-TW" sz="1500" dirty="0"/>
              <a:t>[9] M.H. Hsieh, F.C. Cheng, M.C. </a:t>
            </a:r>
            <a:r>
              <a:rPr lang="en-US" altLang="zh-TW" sz="1500" dirty="0" err="1"/>
              <a:t>Shie</a:t>
            </a:r>
            <a:r>
              <a:rPr lang="en-US" altLang="zh-TW" sz="1500" dirty="0"/>
              <a:t>, and S.J. </a:t>
            </a:r>
            <a:r>
              <a:rPr lang="en-US" altLang="zh-TW" sz="1500" dirty="0" err="1"/>
              <a:t>Ruan</a:t>
            </a:r>
            <a:r>
              <a:rPr lang="en-US" altLang="zh-TW" sz="1500" dirty="0"/>
              <a:t>, “Fast and efficient median filter for removing 199% levels of </a:t>
            </a:r>
            <a:r>
              <a:rPr lang="en-US" altLang="zh-TW" sz="1500" dirty="0" err="1"/>
              <a:t>saltandpepper</a:t>
            </a:r>
            <a:r>
              <a:rPr lang="en-US" altLang="zh-TW" sz="1500" dirty="0"/>
              <a:t> noise in images,” Engineering Applications of Artificial Intelligence, vol. 26, pp. 1333–1338, April 2013.</a:t>
            </a:r>
          </a:p>
          <a:p>
            <a:pPr marL="0" indent="0">
              <a:buNone/>
            </a:pPr>
            <a:r>
              <a:rPr lang="en-US" altLang="zh-TW" sz="1500" dirty="0"/>
              <a:t>[10] K. K. V. </a:t>
            </a:r>
            <a:r>
              <a:rPr lang="en-US" altLang="zh-TW" sz="1500" dirty="0" err="1"/>
              <a:t>Toh</a:t>
            </a:r>
            <a:r>
              <a:rPr lang="en-US" altLang="zh-TW" sz="1500" dirty="0"/>
              <a:t> and N. A. M. Isa, “Noise adaptive fuzzy switching median filter for </a:t>
            </a:r>
            <a:r>
              <a:rPr lang="en-US" altLang="zh-TW" sz="1500" dirty="0" err="1"/>
              <a:t>saltandpepper</a:t>
            </a:r>
            <a:r>
              <a:rPr lang="en-US" altLang="zh-TW" sz="1500" dirty="0"/>
              <a:t> noise reduction,” IEEE signal processing letters, vol. 17, pp. 281–284, March 2009.ocessing letters, vol. 21, pp. 1280–1283, June 2014.</a:t>
            </a:r>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82729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3"/>
            <a:ext cx="8856662" cy="5832647"/>
          </a:xfrm>
        </p:spPr>
        <p:txBody>
          <a:bodyPr/>
          <a:lstStyle/>
          <a:p>
            <a:pPr marL="0" indent="0">
              <a:buNone/>
            </a:pPr>
            <a:r>
              <a:rPr lang="en-US" altLang="zh-TW" sz="1500" dirty="0" smtClean="0"/>
              <a:t>[</a:t>
            </a:r>
            <a:r>
              <a:rPr lang="en-US" altLang="zh-TW" sz="1500" dirty="0"/>
              <a:t>11] S. </a:t>
            </a:r>
            <a:r>
              <a:rPr lang="en-US" altLang="zh-TW" sz="1500" dirty="0" err="1"/>
              <a:t>Esakkirajan</a:t>
            </a:r>
            <a:r>
              <a:rPr lang="en-US" altLang="zh-TW" sz="1500" dirty="0"/>
              <a:t>, T. </a:t>
            </a:r>
            <a:r>
              <a:rPr lang="en-US" altLang="zh-TW" sz="1500" dirty="0" err="1"/>
              <a:t>Veerakumar</a:t>
            </a:r>
            <a:r>
              <a:rPr lang="en-US" altLang="zh-TW" sz="1500" dirty="0"/>
              <a:t>, A. N. </a:t>
            </a:r>
            <a:r>
              <a:rPr lang="en-US" altLang="zh-TW" sz="1500" dirty="0" err="1"/>
              <a:t>Subramanyam</a:t>
            </a:r>
            <a:r>
              <a:rPr lang="en-US" altLang="zh-TW" sz="1500" dirty="0"/>
              <a:t>, and C. </a:t>
            </a:r>
            <a:r>
              <a:rPr lang="en-US" altLang="zh-TW" sz="1500" dirty="0" err="1"/>
              <a:t>PremChand</a:t>
            </a:r>
            <a:r>
              <a:rPr lang="en-US" altLang="zh-TW" sz="1500" dirty="0"/>
              <a:t>, “Removal of high density salt and pepper noise through modified decision based </a:t>
            </a:r>
            <a:r>
              <a:rPr lang="en-US" altLang="zh-TW" sz="1500" dirty="0" err="1"/>
              <a:t>unsymmetric</a:t>
            </a:r>
            <a:r>
              <a:rPr lang="en-US" altLang="zh-TW" sz="1500" dirty="0"/>
              <a:t> trimmed median filter,” IEEE signal processing letters, vol. 18, pp. 287–290, May 2011.</a:t>
            </a:r>
          </a:p>
          <a:p>
            <a:pPr marL="0" indent="0">
              <a:buNone/>
            </a:pPr>
            <a:r>
              <a:rPr lang="en-US" altLang="zh-TW" sz="1500" dirty="0" smtClean="0"/>
              <a:t>[12] </a:t>
            </a:r>
            <a:r>
              <a:rPr lang="en-US" altLang="zh-TW" sz="1500" dirty="0"/>
              <a:t>K. Zhang, W. </a:t>
            </a:r>
            <a:r>
              <a:rPr lang="en-US" altLang="zh-TW" sz="1500" dirty="0" err="1"/>
              <a:t>Zuo</a:t>
            </a:r>
            <a:r>
              <a:rPr lang="en-US" altLang="zh-TW" sz="1500" dirty="0"/>
              <a:t>, Y. Chen, D. </a:t>
            </a:r>
            <a:r>
              <a:rPr lang="en-US" altLang="zh-TW" sz="1500" dirty="0" err="1"/>
              <a:t>Meng</a:t>
            </a:r>
            <a:r>
              <a:rPr lang="en-US" altLang="zh-TW" sz="1500" dirty="0"/>
              <a:t>, and L. Zhang, “Beyond a </a:t>
            </a:r>
            <a:r>
              <a:rPr lang="en-US" altLang="zh-TW" sz="1500" dirty="0" err="1"/>
              <a:t>gaussian</a:t>
            </a:r>
            <a:r>
              <a:rPr lang="en-US" altLang="zh-TW" sz="1500" dirty="0"/>
              <a:t> </a:t>
            </a:r>
            <a:r>
              <a:rPr lang="en-US" altLang="zh-TW" sz="1500" dirty="0" err="1"/>
              <a:t>denoiser</a:t>
            </a:r>
            <a:r>
              <a:rPr lang="en-US" altLang="zh-TW" sz="1500" dirty="0"/>
              <a:t>: Residual learning of deep </a:t>
            </a:r>
            <a:r>
              <a:rPr lang="en-US" altLang="zh-TW" sz="1500" dirty="0" err="1"/>
              <a:t>cnn</a:t>
            </a:r>
            <a:r>
              <a:rPr lang="en-US" altLang="zh-TW" sz="1500" dirty="0"/>
              <a:t> for image </a:t>
            </a:r>
            <a:r>
              <a:rPr lang="en-US" altLang="zh-TW" sz="1500" dirty="0" err="1"/>
              <a:t>denoising</a:t>
            </a:r>
            <a:r>
              <a:rPr lang="en-US" altLang="zh-TW" sz="1500" dirty="0"/>
              <a:t>,” IEEE Transactions on Image Processing, vol. 26, pp. 3142–3155, July 2017.</a:t>
            </a:r>
          </a:p>
          <a:p>
            <a:pPr marL="0" indent="0">
              <a:buNone/>
            </a:pPr>
            <a:r>
              <a:rPr lang="en-US" altLang="zh-TW" sz="1500" dirty="0"/>
              <a:t>[</a:t>
            </a:r>
            <a:r>
              <a:rPr lang="en-US" altLang="zh-TW" sz="1500" dirty="0" smtClean="0"/>
              <a:t>13] </a:t>
            </a:r>
            <a:r>
              <a:rPr lang="en-US" altLang="zh-TW" sz="1500" dirty="0"/>
              <a:t>J. Xu, L. Zhang, W. </a:t>
            </a:r>
            <a:r>
              <a:rPr lang="en-US" altLang="zh-TW" sz="1500" dirty="0" err="1"/>
              <a:t>Zuo</a:t>
            </a:r>
            <a:r>
              <a:rPr lang="en-US" altLang="zh-TW" sz="1500" dirty="0"/>
              <a:t>, D. Zhang, and X. Feng, “Patch group based nonlocal </a:t>
            </a:r>
            <a:r>
              <a:rPr lang="en-US" altLang="zh-TW" sz="1500" dirty="0" err="1"/>
              <a:t>selfsimilarity</a:t>
            </a:r>
            <a:r>
              <a:rPr lang="en-US" altLang="zh-TW" sz="1500" dirty="0"/>
              <a:t> prior learning for image </a:t>
            </a:r>
            <a:r>
              <a:rPr lang="en-US" altLang="zh-TW" sz="1500" dirty="0" err="1"/>
              <a:t>denoising</a:t>
            </a:r>
            <a:r>
              <a:rPr lang="en-US" altLang="zh-TW" sz="1500" dirty="0"/>
              <a:t>,” Proceedings of the IEEE international conference on computer vision, pp. 244–252, 2015.</a:t>
            </a:r>
          </a:p>
          <a:p>
            <a:pPr marL="0" indent="0">
              <a:buNone/>
            </a:pPr>
            <a:r>
              <a:rPr lang="en-US" altLang="zh-TW" sz="1500" dirty="0"/>
              <a:t>[</a:t>
            </a:r>
            <a:r>
              <a:rPr lang="en-US" altLang="zh-TW" sz="1500" dirty="0" smtClean="0"/>
              <a:t>14] </a:t>
            </a:r>
            <a:r>
              <a:rPr lang="en-US" altLang="zh-TW" sz="1500" dirty="0"/>
              <a:t>T. Nodes and N. Gallagher, “Median filters: Some modifications and their properties,” IEEE Transactions on Acoustics, Speech, and Signal Processing, vol. 30, pp. 739–746, October 1982.</a:t>
            </a:r>
          </a:p>
          <a:p>
            <a:pPr marL="0" indent="0">
              <a:buNone/>
            </a:pPr>
            <a:r>
              <a:rPr lang="en-US" altLang="zh-TW" sz="1500" dirty="0"/>
              <a:t>[</a:t>
            </a:r>
            <a:r>
              <a:rPr lang="en-US" altLang="zh-TW" sz="1500" dirty="0" smtClean="0"/>
              <a:t>15] </a:t>
            </a:r>
            <a:r>
              <a:rPr lang="en-US" altLang="zh-TW" sz="1500" dirty="0" err="1"/>
              <a:t>ChungBin</a:t>
            </a:r>
            <a:r>
              <a:rPr lang="en-US" altLang="zh-TW" sz="1500" dirty="0"/>
              <a:t> Wu, </a:t>
            </a:r>
            <a:r>
              <a:rPr lang="en-US" altLang="zh-TW" sz="1500" dirty="0" err="1"/>
              <a:t>BinDa</a:t>
            </a:r>
            <a:r>
              <a:rPr lang="en-US" altLang="zh-TW" sz="1500" dirty="0"/>
              <a:t> Liu, and </a:t>
            </a:r>
            <a:r>
              <a:rPr lang="en-US" altLang="zh-TW" sz="1500" dirty="0" err="1"/>
              <a:t>JarFerr</a:t>
            </a:r>
            <a:r>
              <a:rPr lang="en-US" altLang="zh-TW" sz="1500" dirty="0"/>
              <a:t> Yang, “A </a:t>
            </a:r>
            <a:r>
              <a:rPr lang="en-US" altLang="zh-TW" sz="1500" dirty="0" err="1"/>
              <a:t>fuzzybased</a:t>
            </a:r>
            <a:r>
              <a:rPr lang="en-US" altLang="zh-TW" sz="1500" dirty="0"/>
              <a:t> impulse noise detection and cancellation for </a:t>
            </a:r>
            <a:r>
              <a:rPr lang="en-US" altLang="zh-TW" sz="1500" dirty="0" err="1"/>
              <a:t>realtime</a:t>
            </a:r>
            <a:r>
              <a:rPr lang="en-US" altLang="zh-TW" sz="1500" dirty="0"/>
              <a:t> processing in video receivers,” IEEE Transactions on Instrumentation and Measurement, vol. 52, pp. 780–784, June 2003.</a:t>
            </a:r>
          </a:p>
          <a:p>
            <a:pPr marL="0" indent="0">
              <a:buNone/>
            </a:pPr>
            <a:r>
              <a:rPr lang="en-US" altLang="zh-TW" sz="1500" dirty="0"/>
              <a:t>[</a:t>
            </a:r>
            <a:r>
              <a:rPr lang="en-US" altLang="zh-TW" sz="1500" dirty="0" smtClean="0"/>
              <a:t>16] </a:t>
            </a:r>
            <a:r>
              <a:rPr lang="en-US" altLang="zh-TW" sz="1500" dirty="0"/>
              <a:t>S. Schulte, M. </a:t>
            </a:r>
            <a:r>
              <a:rPr lang="en-US" altLang="zh-TW" sz="1500" dirty="0" err="1"/>
              <a:t>Nachtegael</a:t>
            </a:r>
            <a:r>
              <a:rPr lang="en-US" altLang="zh-TW" sz="1500" dirty="0"/>
              <a:t>, V. De Witte, D. Van der </a:t>
            </a:r>
            <a:r>
              <a:rPr lang="en-US" altLang="zh-TW" sz="1500" dirty="0" err="1"/>
              <a:t>Weken</a:t>
            </a:r>
            <a:r>
              <a:rPr lang="en-US" altLang="zh-TW" sz="1500" dirty="0"/>
              <a:t>, and E. E. </a:t>
            </a:r>
            <a:r>
              <a:rPr lang="en-US" altLang="zh-TW" sz="1500" dirty="0" err="1"/>
              <a:t>Kerre</a:t>
            </a:r>
            <a:r>
              <a:rPr lang="en-US" altLang="zh-TW" sz="1500" dirty="0"/>
              <a:t>, “A fuzzy impulse noise detection and reduction method,” IEEE Transactions on Image Processing, vol. 15, pp. 1153–1162, May 2006.</a:t>
            </a:r>
          </a:p>
          <a:p>
            <a:pPr marL="0" indent="0">
              <a:buNone/>
            </a:pPr>
            <a:r>
              <a:rPr lang="en-US" altLang="zh-TW" sz="1500" dirty="0"/>
              <a:t>[</a:t>
            </a:r>
            <a:r>
              <a:rPr lang="en-US" altLang="zh-TW" sz="1500" dirty="0" smtClean="0"/>
              <a:t>17] </a:t>
            </a:r>
            <a:r>
              <a:rPr lang="en-US" altLang="zh-TW" sz="1500" dirty="0" err="1"/>
              <a:t>PeiEng</a:t>
            </a:r>
            <a:r>
              <a:rPr lang="en-US" altLang="zh-TW" sz="1500" dirty="0"/>
              <a:t> Ng and </a:t>
            </a:r>
            <a:r>
              <a:rPr lang="en-US" altLang="zh-TW" sz="1500" dirty="0" err="1"/>
              <a:t>KaiKuang</a:t>
            </a:r>
            <a:r>
              <a:rPr lang="en-US" altLang="zh-TW" sz="1500" dirty="0"/>
              <a:t> Ma, “A switching median filter with boundary discriminative noise detection for extremely corrupted images,” IEEE Transactions on Image Processing, vol. 15, pp. 1506– 1516, June 2006.</a:t>
            </a:r>
          </a:p>
          <a:p>
            <a:pPr marL="0" indent="0">
              <a:buNone/>
            </a:pPr>
            <a:r>
              <a:rPr lang="en-US" altLang="zh-TW" sz="1500" dirty="0" smtClean="0"/>
              <a:t>[18] </a:t>
            </a:r>
            <a:r>
              <a:rPr lang="en-US" altLang="zh-TW" sz="1500" dirty="0"/>
              <a:t>F. </a:t>
            </a:r>
            <a:r>
              <a:rPr lang="en-US" altLang="zh-TW" sz="1500" dirty="0" err="1"/>
              <a:t>Duan</a:t>
            </a:r>
            <a:r>
              <a:rPr lang="en-US" altLang="zh-TW" sz="1500" dirty="0"/>
              <a:t> and Y. Zhang, “A highly effective impulse noise detection algorithm for switching median filters,” IEEE Signal Processing Letters, vol. 17, pp. 647–650, July 2010</a:t>
            </a:r>
            <a:r>
              <a:rPr lang="en-US" altLang="zh-TW" sz="1500" dirty="0" smtClean="0"/>
              <a:t>.</a:t>
            </a:r>
          </a:p>
          <a:p>
            <a:pPr marL="0" indent="0">
              <a:buNone/>
            </a:pPr>
            <a:r>
              <a:rPr lang="en-US" altLang="zh-TW" sz="1500" dirty="0" smtClean="0"/>
              <a:t>[19] </a:t>
            </a:r>
            <a:r>
              <a:rPr lang="en-US" altLang="zh-TW" sz="1500" dirty="0" err="1"/>
              <a:t>Yiqiu</a:t>
            </a:r>
            <a:r>
              <a:rPr lang="en-US" altLang="zh-TW" sz="1500" dirty="0"/>
              <a:t> Dong, Raymond H. Chan, and </a:t>
            </a:r>
            <a:r>
              <a:rPr lang="en-US" altLang="zh-TW" sz="1500" dirty="0" err="1"/>
              <a:t>Shufang</a:t>
            </a:r>
            <a:r>
              <a:rPr lang="en-US" altLang="zh-TW" sz="1500" dirty="0"/>
              <a:t> Xu, “A detection statistic for </a:t>
            </a:r>
            <a:r>
              <a:rPr lang="en-US" altLang="zh-TW" sz="1500" dirty="0" err="1"/>
              <a:t>randomvalued</a:t>
            </a:r>
            <a:r>
              <a:rPr lang="en-US" altLang="zh-TW" sz="1500" dirty="0"/>
              <a:t> impulse noise,” IEEE Transactions on Image Processing, vol. 16, pp. 1112–1120, March 2007.</a:t>
            </a:r>
          </a:p>
          <a:p>
            <a:pPr marL="0" indent="0">
              <a:buNone/>
            </a:pPr>
            <a:r>
              <a:rPr lang="en-US" altLang="zh-TW" sz="1500" dirty="0"/>
              <a:t>[</a:t>
            </a:r>
            <a:r>
              <a:rPr lang="en-US" altLang="zh-TW" sz="1500" dirty="0" smtClean="0"/>
              <a:t>20] </a:t>
            </a:r>
            <a:r>
              <a:rPr lang="en-US" altLang="zh-TW" sz="1500" dirty="0"/>
              <a:t>P. </a:t>
            </a:r>
            <a:r>
              <a:rPr lang="en-US" altLang="zh-TW" sz="1500" dirty="0" err="1"/>
              <a:t>Civicioglu</a:t>
            </a:r>
            <a:r>
              <a:rPr lang="en-US" altLang="zh-TW" sz="1500" dirty="0"/>
              <a:t>, “Removal of </a:t>
            </a:r>
            <a:r>
              <a:rPr lang="en-US" altLang="zh-TW" sz="1500" dirty="0" err="1"/>
              <a:t>randomvalued</a:t>
            </a:r>
            <a:r>
              <a:rPr lang="en-US" altLang="zh-TW" sz="1500" dirty="0"/>
              <a:t> impulsive noise from corrupted images,” IEEE Transactions on Consumer Electronics, vol. 55, pp. 2097–2104, November 2009.</a:t>
            </a:r>
          </a:p>
          <a:p>
            <a:pPr marL="0" indent="0">
              <a:buNone/>
            </a:pPr>
            <a:endParaRPr lang="en-US" altLang="zh-TW" sz="1500" dirty="0" smtClean="0"/>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73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20" name="圖片 19">
            <a:extLst>
              <a:ext uri="{FF2B5EF4-FFF2-40B4-BE49-F238E27FC236}">
                <a16:creationId xmlns:a16="http://schemas.microsoft.com/office/drawing/2014/main" xmlns="" id="{1FD901BE-5BEE-42C6-A964-3773B80FD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3861368"/>
            <a:ext cx="2880000" cy="2880000"/>
          </a:xfrm>
          <a:prstGeom prst="rect">
            <a:avLst/>
          </a:prstGeom>
        </p:spPr>
      </p:pic>
      <p:pic>
        <p:nvPicPr>
          <p:cNvPr id="26" name="圖片 25">
            <a:extLst>
              <a:ext uri="{FF2B5EF4-FFF2-40B4-BE49-F238E27FC236}">
                <a16:creationId xmlns:a16="http://schemas.microsoft.com/office/drawing/2014/main" xmlns="" id="{BDD41BE4-4DDB-4E09-9D98-F498B4264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2446" y="3859703"/>
            <a:ext cx="2880000" cy="2880000"/>
          </a:xfrm>
          <a:prstGeom prst="rect">
            <a:avLst/>
          </a:prstGeom>
          <a:ln w="19050">
            <a:solidFill>
              <a:srgbClr val="FFC000"/>
            </a:solidFill>
          </a:ln>
        </p:spPr>
      </p:pic>
      <p:graphicFrame>
        <p:nvGraphicFramePr>
          <p:cNvPr id="36" name="表格 23">
            <a:extLst>
              <a:ext uri="{FF2B5EF4-FFF2-40B4-BE49-F238E27FC236}">
                <a16:creationId xmlns:a16="http://schemas.microsoft.com/office/drawing/2014/main" xmlns="" id="{C00C551D-3F36-464A-8AC8-DFCD29D1FCB6}"/>
              </a:ext>
            </a:extLst>
          </p:cNvPr>
          <p:cNvGraphicFramePr>
            <a:graphicFrameLocks noGrp="1"/>
          </p:cNvGraphicFramePr>
          <p:nvPr>
            <p:extLst>
              <p:ext uri="{D42A27DB-BD31-4B8C-83A1-F6EECF244321}">
                <p14:modId xmlns:p14="http://schemas.microsoft.com/office/powerpoint/2010/main" val="1170270386"/>
              </p:ext>
            </p:extLst>
          </p:nvPr>
        </p:nvGraphicFramePr>
        <p:xfrm>
          <a:off x="395536" y="2837018"/>
          <a:ext cx="7527476" cy="914400"/>
        </p:xfrm>
        <a:graphic>
          <a:graphicData uri="http://schemas.openxmlformats.org/drawingml/2006/table">
            <a:tbl>
              <a:tblPr firstRow="1" bandRow="1">
                <a:tableStyleId>{5940675A-B579-460E-94D1-54222C63F5DA}</a:tableStyleId>
              </a:tblPr>
              <a:tblGrid>
                <a:gridCol w="3763738">
                  <a:extLst>
                    <a:ext uri="{9D8B030D-6E8A-4147-A177-3AD203B41FA5}">
                      <a16:colId xmlns:a16="http://schemas.microsoft.com/office/drawing/2014/main" xmlns="" val="4048808291"/>
                    </a:ext>
                  </a:extLst>
                </a:gridCol>
                <a:gridCol w="3763738">
                  <a:extLst>
                    <a:ext uri="{9D8B030D-6E8A-4147-A177-3AD203B41FA5}">
                      <a16:colId xmlns:a16="http://schemas.microsoft.com/office/drawing/2014/main" xmlns="" val="2754373231"/>
                    </a:ext>
                  </a:extLst>
                </a:gridCol>
              </a:tblGrid>
              <a:tr h="369865">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p</a:t>
                      </a:r>
                      <a:r>
                        <a:rPr lang="en-US" altLang="zh-TW" sz="2400" dirty="0">
                          <a:solidFill>
                            <a:schemeClr val="accent2"/>
                          </a:solidFill>
                          <a:latin typeface="Times New Roman" panose="02020603050405020304" pitchFamily="18" charset="0"/>
                          <a:cs typeface="Times New Roman" panose="02020603050405020304" pitchFamily="18" charset="0"/>
                        </a:rPr>
                        <a:t>: noise probability</a:t>
                      </a:r>
                      <a:endParaRPr lang="zh-TW" altLang="en-US" sz="240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I</a:t>
                      </a:r>
                      <a:r>
                        <a:rPr lang="en-US" altLang="zh-TW" sz="2400" i="0" dirty="0">
                          <a:solidFill>
                            <a:schemeClr val="accent2"/>
                          </a:solidFill>
                          <a:latin typeface="Times New Roman" panose="02020603050405020304" pitchFamily="18" charset="0"/>
                          <a:cs typeface="Times New Roman" panose="02020603050405020304" pitchFamily="18" charset="0"/>
                        </a:rPr>
                        <a:t>(</a:t>
                      </a:r>
                      <a:r>
                        <a:rPr lang="en-US" altLang="zh-TW" sz="2400" i="1" dirty="0">
                          <a:solidFill>
                            <a:schemeClr val="accent2"/>
                          </a:solidFill>
                          <a:latin typeface="Times New Roman" panose="02020603050405020304" pitchFamily="18" charset="0"/>
                          <a:cs typeface="Times New Roman" panose="02020603050405020304" pitchFamily="18" charset="0"/>
                        </a:rPr>
                        <a:t>x</a:t>
                      </a:r>
                      <a:r>
                        <a:rPr lang="en-US" altLang="zh-TW" sz="2400" i="0" dirty="0">
                          <a:solidFill>
                            <a:schemeClr val="accent2"/>
                          </a:solidFill>
                          <a:latin typeface="Times New Roman" panose="02020603050405020304" pitchFamily="18" charset="0"/>
                          <a:cs typeface="Times New Roman" panose="02020603050405020304" pitchFamily="18" charset="0"/>
                        </a:rPr>
                        <a:t>, </a:t>
                      </a:r>
                      <a:r>
                        <a:rPr lang="en-US" altLang="zh-TW" sz="2400" i="1" dirty="0">
                          <a:solidFill>
                            <a:schemeClr val="accent2"/>
                          </a:solidFill>
                          <a:latin typeface="Times New Roman" panose="02020603050405020304" pitchFamily="18" charset="0"/>
                          <a:cs typeface="Times New Roman" panose="02020603050405020304" pitchFamily="18" charset="0"/>
                        </a:rPr>
                        <a:t>y</a:t>
                      </a:r>
                      <a:r>
                        <a:rPr lang="en-US" altLang="zh-TW" sz="2400" i="0" dirty="0">
                          <a:solidFill>
                            <a:schemeClr val="accent2"/>
                          </a:solidFill>
                          <a:latin typeface="Times New Roman" panose="02020603050405020304" pitchFamily="18" charset="0"/>
                          <a:cs typeface="Times New Roman" panose="02020603050405020304" pitchFamily="18" charset="0"/>
                        </a:rPr>
                        <a:t>)</a:t>
                      </a:r>
                      <a:r>
                        <a:rPr lang="en-US" altLang="zh-TW" sz="2400" dirty="0">
                          <a:solidFill>
                            <a:schemeClr val="accent2"/>
                          </a:solidFill>
                          <a:latin typeface="Times New Roman" panose="02020603050405020304" pitchFamily="18" charset="0"/>
                          <a:cs typeface="Times New Roman" panose="02020603050405020304" pitchFamily="18" charset="0"/>
                        </a:rPr>
                        <a:t>: clear pixel</a:t>
                      </a:r>
                      <a:endParaRPr lang="zh-TW" altLang="en-US" sz="240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473257329"/>
                  </a:ext>
                </a:extLst>
              </a:tr>
              <a:tr h="370840">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N</a:t>
                      </a:r>
                      <a:r>
                        <a:rPr lang="en-US" altLang="zh-TW" sz="2400" dirty="0">
                          <a:solidFill>
                            <a:schemeClr val="accent2"/>
                          </a:solidFill>
                          <a:latin typeface="Times New Roman" panose="02020603050405020304" pitchFamily="18" charset="0"/>
                          <a:cs typeface="Times New Roman" panose="02020603050405020304" pitchFamily="18" charset="0"/>
                        </a:rPr>
                        <a:t>: </a:t>
                      </a:r>
                      <a:r>
                        <a:rPr lang="en-US" altLang="zh-TW" sz="2400" dirty="0">
                          <a:solidFill>
                            <a:srgbClr val="FFC000"/>
                          </a:solidFill>
                          <a:latin typeface="Times New Roman" panose="02020603050405020304" pitchFamily="18" charset="0"/>
                          <a:cs typeface="Times New Roman" panose="02020603050405020304" pitchFamily="18" charset="0"/>
                        </a:rPr>
                        <a:t>0 or 255 (8-bit)</a:t>
                      </a:r>
                      <a:endParaRPr lang="zh-TW" altLang="en-US" sz="2400" dirty="0">
                        <a:solidFill>
                          <a:srgbClr val="FFC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J</a:t>
                      </a:r>
                      <a:r>
                        <a:rPr lang="en-US" altLang="zh-TW" sz="2400" i="0" dirty="0">
                          <a:solidFill>
                            <a:schemeClr val="accent2"/>
                          </a:solidFill>
                          <a:latin typeface="Times New Roman" panose="02020603050405020304" pitchFamily="18" charset="0"/>
                          <a:cs typeface="Times New Roman" panose="02020603050405020304" pitchFamily="18" charset="0"/>
                        </a:rPr>
                        <a:t>(</a:t>
                      </a:r>
                      <a:r>
                        <a:rPr lang="en-US" altLang="zh-TW" sz="2400" i="1" dirty="0">
                          <a:solidFill>
                            <a:schemeClr val="accent2"/>
                          </a:solidFill>
                          <a:latin typeface="Times New Roman" panose="02020603050405020304" pitchFamily="18" charset="0"/>
                          <a:cs typeface="Times New Roman" panose="02020603050405020304" pitchFamily="18" charset="0"/>
                        </a:rPr>
                        <a:t>x</a:t>
                      </a:r>
                      <a:r>
                        <a:rPr lang="en-US" altLang="zh-TW" sz="2400" i="0" dirty="0">
                          <a:solidFill>
                            <a:schemeClr val="accent2"/>
                          </a:solidFill>
                          <a:latin typeface="Times New Roman" panose="02020603050405020304" pitchFamily="18" charset="0"/>
                          <a:cs typeface="Times New Roman" panose="02020603050405020304" pitchFamily="18" charset="0"/>
                        </a:rPr>
                        <a:t>, </a:t>
                      </a:r>
                      <a:r>
                        <a:rPr lang="en-US" altLang="zh-TW" sz="2400" i="1" dirty="0">
                          <a:solidFill>
                            <a:schemeClr val="accent2"/>
                          </a:solidFill>
                          <a:latin typeface="Times New Roman" panose="02020603050405020304" pitchFamily="18" charset="0"/>
                          <a:cs typeface="Times New Roman" panose="02020603050405020304" pitchFamily="18" charset="0"/>
                        </a:rPr>
                        <a:t>y</a:t>
                      </a:r>
                      <a:r>
                        <a:rPr lang="en-US" altLang="zh-TW" sz="2400" i="0" dirty="0">
                          <a:solidFill>
                            <a:schemeClr val="accent2"/>
                          </a:solidFill>
                          <a:latin typeface="Times New Roman" panose="02020603050405020304" pitchFamily="18" charset="0"/>
                          <a:cs typeface="Times New Roman" panose="02020603050405020304" pitchFamily="18" charset="0"/>
                        </a:rPr>
                        <a:t>): output pixel</a:t>
                      </a:r>
                      <a:endParaRPr lang="zh-TW" altLang="en-US" sz="2400" i="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4235738218"/>
                  </a:ext>
                </a:extLst>
              </a:tr>
            </a:tbl>
          </a:graphicData>
        </a:graphic>
      </p:graphicFrame>
      <p:sp>
        <p:nvSpPr>
          <p:cNvPr id="44" name="矩形 43">
            <a:extLst>
              <a:ext uri="{FF2B5EF4-FFF2-40B4-BE49-F238E27FC236}">
                <a16:creationId xmlns:a16="http://schemas.microsoft.com/office/drawing/2014/main" xmlns="" id="{F1229F4F-CB5E-4A85-A52E-9D5704F6C72F}"/>
              </a:ext>
            </a:extLst>
          </p:cNvPr>
          <p:cNvSpPr/>
          <p:nvPr/>
        </p:nvSpPr>
        <p:spPr bwMode="auto">
          <a:xfrm>
            <a:off x="1835536" y="5299703"/>
            <a:ext cx="360000" cy="360000"/>
          </a:xfrm>
          <a:prstGeom prst="rect">
            <a:avLst/>
          </a:prstGeom>
          <a:noFill/>
          <a:ln w="19050">
            <a:solidFill>
              <a:srgbClr val="FFC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a:latin typeface="Arial" charset="0"/>
              <a:ea typeface="新細明體" charset="-120"/>
            </a:endParaRPr>
          </a:p>
        </p:txBody>
      </p:sp>
      <p:cxnSp>
        <p:nvCxnSpPr>
          <p:cNvPr id="47" name="直線接點 46">
            <a:extLst>
              <a:ext uri="{FF2B5EF4-FFF2-40B4-BE49-F238E27FC236}">
                <a16:creationId xmlns:a16="http://schemas.microsoft.com/office/drawing/2014/main" xmlns="" id="{7F30AB6D-F0CE-42DF-A9E9-613FAC2DD480}"/>
              </a:ext>
            </a:extLst>
          </p:cNvPr>
          <p:cNvCxnSpPr>
            <a:cxnSpLocks/>
          </p:cNvCxnSpPr>
          <p:nvPr/>
        </p:nvCxnSpPr>
        <p:spPr bwMode="auto">
          <a:xfrm>
            <a:off x="2195536" y="5659703"/>
            <a:ext cx="1296344" cy="1080000"/>
          </a:xfrm>
          <a:prstGeom prst="line">
            <a:avLst/>
          </a:prstGeom>
          <a:solidFill>
            <a:schemeClr val="accent1"/>
          </a:solidFill>
          <a:ln w="19050" cap="flat" cmpd="sng" algn="ctr">
            <a:solidFill>
              <a:srgbClr val="FFC000"/>
            </a:solidFill>
            <a:prstDash val="sysDot"/>
            <a:round/>
            <a:headEnd type="none" w="med" len="med"/>
            <a:tailEnd type="none" w="med" len="med"/>
          </a:ln>
          <a:effectLst/>
        </p:spPr>
      </p:cxnSp>
      <p:cxnSp>
        <p:nvCxnSpPr>
          <p:cNvPr id="48" name="直線接點 47">
            <a:extLst>
              <a:ext uri="{FF2B5EF4-FFF2-40B4-BE49-F238E27FC236}">
                <a16:creationId xmlns:a16="http://schemas.microsoft.com/office/drawing/2014/main" xmlns="" id="{E8696D04-797E-4D7A-ABDF-14226869B667}"/>
              </a:ext>
            </a:extLst>
          </p:cNvPr>
          <p:cNvCxnSpPr>
            <a:cxnSpLocks/>
          </p:cNvCxnSpPr>
          <p:nvPr/>
        </p:nvCxnSpPr>
        <p:spPr bwMode="auto">
          <a:xfrm flipV="1">
            <a:off x="2195536" y="3859703"/>
            <a:ext cx="1296344" cy="1440000"/>
          </a:xfrm>
          <a:prstGeom prst="line">
            <a:avLst/>
          </a:prstGeom>
          <a:solidFill>
            <a:schemeClr val="accent1"/>
          </a:solidFill>
          <a:ln w="19050" cap="flat" cmpd="sng" algn="ctr">
            <a:solidFill>
              <a:srgbClr val="FFC000"/>
            </a:solidFill>
            <a:prstDash val="sysDot"/>
            <a:round/>
            <a:headEnd type="none" w="med" len="med"/>
            <a:tailEnd type="none" w="med" len="med"/>
          </a:ln>
          <a:effectLst/>
        </p:spPr>
      </p:cxnSp>
      <p:sp>
        <p:nvSpPr>
          <p:cNvPr id="51" name="文字方塊 50">
            <a:extLst>
              <a:ext uri="{FF2B5EF4-FFF2-40B4-BE49-F238E27FC236}">
                <a16:creationId xmlns:a16="http://schemas.microsoft.com/office/drawing/2014/main" xmlns="" id="{FCB7492D-88C4-4ECE-A80B-2330167A022E}"/>
              </a:ext>
            </a:extLst>
          </p:cNvPr>
          <p:cNvSpPr txBox="1"/>
          <p:nvPr/>
        </p:nvSpPr>
        <p:spPr>
          <a:xfrm>
            <a:off x="394970" y="6032650"/>
            <a:ext cx="2880000" cy="707886"/>
          </a:xfrm>
          <a:prstGeom prst="rect">
            <a:avLst/>
          </a:prstGeom>
          <a:noFill/>
        </p:spPr>
        <p:txBody>
          <a:bodyPr wrap="square">
            <a:spAutoFit/>
          </a:bodyPr>
          <a:lstStyle/>
          <a:p>
            <a:pPr algn="l"/>
            <a:r>
              <a:rPr lang="en-US" altLang="zh-TW" sz="2000" b="1" i="0" strike="noStrike" baseline="0" dirty="0">
                <a:solidFill>
                  <a:schemeClr val="bg1"/>
                </a:solidFill>
                <a:latin typeface="Times-Roman"/>
              </a:rPr>
              <a:t>20% Salt and Pepper Noises </a:t>
            </a:r>
            <a:r>
              <a:rPr lang="en-US" altLang="zh-TW" sz="2000" b="1" dirty="0">
                <a:solidFill>
                  <a:schemeClr val="bg1"/>
                </a:solidFill>
                <a:latin typeface="Times-Roman"/>
                <a:cs typeface="Times New Roman" panose="02020603050405020304" pitchFamily="18" charset="0"/>
              </a:rPr>
              <a:t>(SPN)</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53" name="物件 52">
            <a:extLst>
              <a:ext uri="{FF2B5EF4-FFF2-40B4-BE49-F238E27FC236}">
                <a16:creationId xmlns:a16="http://schemas.microsoft.com/office/drawing/2014/main" xmlns="" id="{3E5E157B-BE70-402A-98D4-E4C22C4AD7CD}"/>
              </a:ext>
            </a:extLst>
          </p:cNvPr>
          <p:cNvGraphicFramePr>
            <a:graphicFrameLocks noChangeAspect="1"/>
          </p:cNvGraphicFramePr>
          <p:nvPr>
            <p:extLst>
              <p:ext uri="{D42A27DB-BD31-4B8C-83A1-F6EECF244321}">
                <p14:modId xmlns:p14="http://schemas.microsoft.com/office/powerpoint/2010/main" val="3826274978"/>
              </p:ext>
            </p:extLst>
          </p:nvPr>
        </p:nvGraphicFramePr>
        <p:xfrm>
          <a:off x="460375" y="1865112"/>
          <a:ext cx="4783138" cy="863600"/>
        </p:xfrm>
        <a:graphic>
          <a:graphicData uri="http://schemas.openxmlformats.org/presentationml/2006/ole">
            <mc:AlternateContent xmlns:mc="http://schemas.openxmlformats.org/markup-compatibility/2006">
              <mc:Choice xmlns:v="urn:schemas-microsoft-com:vml" Requires="v">
                <p:oleObj spid="_x0000_s36872" name="Equation" r:id="rId6" imgW="2527200" imgH="457200" progId="Equation.DSMT4">
                  <p:embed/>
                </p:oleObj>
              </mc:Choice>
              <mc:Fallback>
                <p:oleObj name="Equation" r:id="rId6" imgW="2527200" imgH="457200" progId="Equation.DSMT4">
                  <p:embed/>
                  <p:pic>
                    <p:nvPicPr>
                      <p:cNvPr id="0" name=""/>
                      <p:cNvPicPr>
                        <a:picLocks noChangeAspect="1" noChangeArrowheads="1"/>
                      </p:cNvPicPr>
                      <p:nvPr/>
                    </p:nvPicPr>
                    <p:blipFill>
                      <a:blip r:embed="rId7"/>
                      <a:srcRect/>
                      <a:stretch>
                        <a:fillRect/>
                      </a:stretch>
                    </p:blipFill>
                    <p:spPr bwMode="auto">
                      <a:xfrm>
                        <a:off x="460375" y="1865112"/>
                        <a:ext cx="4783138" cy="863600"/>
                      </a:xfrm>
                      <a:prstGeom prst="rect">
                        <a:avLst/>
                      </a:prstGeom>
                      <a:noFill/>
                    </p:spPr>
                  </p:pic>
                </p:oleObj>
              </mc:Fallback>
            </mc:AlternateContent>
          </a:graphicData>
        </a:graphic>
      </p:graphicFrame>
      <p:sp>
        <p:nvSpPr>
          <p:cNvPr id="13" name="內容版面配置區 2"/>
          <p:cNvSpPr>
            <a:spLocks noGrp="1"/>
          </p:cNvSpPr>
          <p:nvPr>
            <p:ph idx="1"/>
          </p:nvPr>
        </p:nvSpPr>
        <p:spPr>
          <a:xfrm>
            <a:off x="179388" y="908054"/>
            <a:ext cx="8856662" cy="5318125"/>
          </a:xfrm>
        </p:spPr>
        <p:txBody>
          <a:bodyPr/>
          <a:lstStyle/>
          <a:p>
            <a:r>
              <a:rPr lang="en-US" altLang="zh-TW" dirty="0" smtClean="0"/>
              <a:t>SPN </a:t>
            </a:r>
            <a:r>
              <a:rPr lang="en-US" altLang="zh-TW" dirty="0"/>
              <a:t>(salt and pepper noise</a:t>
            </a:r>
            <a:r>
              <a:rPr lang="en-US" altLang="zh-TW" dirty="0" smtClean="0"/>
              <a:t>)</a:t>
            </a:r>
            <a:endParaRPr lang="en-US" altLang="zh-TW" dirty="0"/>
          </a:p>
        </p:txBody>
      </p:sp>
      <p:sp>
        <p:nvSpPr>
          <p:cNvPr id="15" name="標題 1"/>
          <p:cNvSpPr>
            <a:spLocks noGrp="1"/>
          </p:cNvSpPr>
          <p:nvPr>
            <p:ph type="title"/>
          </p:nvPr>
        </p:nvSpPr>
        <p:spPr>
          <a:xfrm>
            <a:off x="1" y="3"/>
            <a:ext cx="9144000" cy="720725"/>
          </a:xfrm>
        </p:spPr>
        <p:txBody>
          <a:bodyPr/>
          <a:lstStyle/>
          <a:p>
            <a:pPr algn="ctr"/>
            <a:r>
              <a:rPr lang="en-US" altLang="zh-TW" sz="3200" dirty="0" smtClean="0"/>
              <a:t>Introduction(3/6)</a:t>
            </a:r>
            <a:endParaRPr lang="zh-TW" altLang="en-US" sz="3200" dirty="0"/>
          </a:p>
        </p:txBody>
      </p:sp>
      <p:sp>
        <p:nvSpPr>
          <p:cNvPr id="14" name="矩形 13"/>
          <p:cNvSpPr/>
          <p:nvPr/>
        </p:nvSpPr>
        <p:spPr>
          <a:xfrm>
            <a:off x="7956613" y="2112246"/>
            <a:ext cx="774571"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a:t>
            </a:r>
            <a:r>
              <a:rPr lang="en-US" altLang="zh-TW" sz="2400" dirty="0" smtClean="0">
                <a:latin typeface="Times New Roman" panose="02020603050405020304" pitchFamily="18" charset="0"/>
                <a:cs typeface="Times New Roman" panose="02020603050405020304" pitchFamily="18" charset="0"/>
              </a:rPr>
              <a:t>1.2)</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65396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3"/>
            <a:ext cx="8856662" cy="5832647"/>
          </a:xfrm>
        </p:spPr>
        <p:txBody>
          <a:bodyPr/>
          <a:lstStyle/>
          <a:p>
            <a:pPr marL="0" indent="0">
              <a:buNone/>
            </a:pPr>
            <a:r>
              <a:rPr lang="en-US" altLang="zh-TW" sz="1500" dirty="0" smtClean="0"/>
              <a:t>[21] </a:t>
            </a:r>
            <a:r>
              <a:rPr lang="en-US" altLang="zh-TW" sz="1500" dirty="0" err="1"/>
              <a:t>Amarjit</a:t>
            </a:r>
            <a:r>
              <a:rPr lang="en-US" altLang="zh-TW" sz="1500" dirty="0"/>
              <a:t> Roy, </a:t>
            </a:r>
            <a:r>
              <a:rPr lang="en-US" altLang="zh-TW" sz="1500" dirty="0" err="1"/>
              <a:t>Lalit</a:t>
            </a:r>
            <a:r>
              <a:rPr lang="en-US" altLang="zh-TW" sz="1500" dirty="0"/>
              <a:t> </a:t>
            </a:r>
            <a:r>
              <a:rPr lang="en-US" altLang="zh-TW" sz="1500" dirty="0" err="1"/>
              <a:t>Manam</a:t>
            </a:r>
            <a:r>
              <a:rPr lang="en-US" altLang="zh-TW" sz="1500" dirty="0"/>
              <a:t>, and </a:t>
            </a:r>
            <a:r>
              <a:rPr lang="en-US" altLang="zh-TW" sz="1500" dirty="0" err="1"/>
              <a:t>Rabul</a:t>
            </a:r>
            <a:r>
              <a:rPr lang="en-US" altLang="zh-TW" sz="1500" dirty="0"/>
              <a:t> Hussain </a:t>
            </a:r>
            <a:r>
              <a:rPr lang="en-US" altLang="zh-TW" sz="1500" dirty="0" err="1"/>
              <a:t>Laskar</a:t>
            </a:r>
            <a:r>
              <a:rPr lang="en-US" altLang="zh-TW" sz="1500" dirty="0"/>
              <a:t>, “Region adaptive fuzzy filter: An approach for removal of </a:t>
            </a:r>
            <a:r>
              <a:rPr lang="en-US" altLang="zh-TW" sz="1500" dirty="0" err="1"/>
              <a:t>randomvalued</a:t>
            </a:r>
            <a:r>
              <a:rPr lang="en-US" altLang="zh-TW" sz="1500" dirty="0"/>
              <a:t> impulse noise,” IEEE Transactions on Industrial Electronics, vol. 65, pp. 7268–7278, January 2018.</a:t>
            </a:r>
          </a:p>
          <a:p>
            <a:pPr marL="0" indent="0">
              <a:buNone/>
            </a:pPr>
            <a:r>
              <a:rPr lang="en-US" altLang="zh-TW" sz="1500" dirty="0"/>
              <a:t>[</a:t>
            </a:r>
            <a:r>
              <a:rPr lang="en-US" altLang="zh-TW" sz="1500" dirty="0" smtClean="0"/>
              <a:t>22] </a:t>
            </a:r>
            <a:r>
              <a:rPr lang="en-US" altLang="zh-TW" sz="1500" dirty="0"/>
              <a:t>Y.Y. Zhou and Z.F. </a:t>
            </a:r>
            <a:r>
              <a:rPr lang="en-US" altLang="zh-TW" sz="1500" dirty="0" err="1"/>
              <a:t>Yeand</a:t>
            </a:r>
            <a:r>
              <a:rPr lang="en-US" altLang="zh-TW" sz="1500" dirty="0"/>
              <a:t> J.J. Huang, “Improved </a:t>
            </a:r>
            <a:r>
              <a:rPr lang="en-US" altLang="zh-TW" sz="1500" dirty="0" err="1"/>
              <a:t>decisionbased</a:t>
            </a:r>
            <a:r>
              <a:rPr lang="en-US" altLang="zh-TW" sz="1500" dirty="0"/>
              <a:t> </a:t>
            </a:r>
            <a:r>
              <a:rPr lang="en-US" altLang="zh-TW" sz="1500" dirty="0" err="1"/>
              <a:t>detailpreserving</a:t>
            </a:r>
            <a:r>
              <a:rPr lang="en-US" altLang="zh-TW" sz="1500" dirty="0"/>
              <a:t> </a:t>
            </a:r>
            <a:r>
              <a:rPr lang="en-US" altLang="zh-TW" sz="1500" dirty="0" err="1"/>
              <a:t>variational</a:t>
            </a:r>
            <a:r>
              <a:rPr lang="en-US" altLang="zh-TW" sz="1500" dirty="0"/>
              <a:t> method for removal of </a:t>
            </a:r>
            <a:r>
              <a:rPr lang="en-US" altLang="zh-TW" sz="1500" dirty="0" err="1"/>
              <a:t>randomvalued</a:t>
            </a:r>
            <a:r>
              <a:rPr lang="en-US" altLang="zh-TW" sz="1500" dirty="0"/>
              <a:t> impulse noise,” IET Image Processing, vol. 6, pp. 976–985, October 2012.</a:t>
            </a:r>
          </a:p>
          <a:p>
            <a:pPr marL="0" indent="0">
              <a:buNone/>
            </a:pPr>
            <a:r>
              <a:rPr lang="en-US" altLang="zh-TW" sz="1500" dirty="0"/>
              <a:t>[</a:t>
            </a:r>
            <a:r>
              <a:rPr lang="en-US" altLang="zh-TW" sz="1500" dirty="0" smtClean="0"/>
              <a:t>23] </a:t>
            </a:r>
            <a:r>
              <a:rPr lang="en-US" altLang="zh-TW" sz="1500" dirty="0"/>
              <a:t>J. Xu, L. Zhang, and D. Zhang, “External prior guided internal prior learning for </a:t>
            </a:r>
            <a:r>
              <a:rPr lang="en-US" altLang="zh-TW" sz="1500" dirty="0" err="1"/>
              <a:t>realworld</a:t>
            </a:r>
            <a:r>
              <a:rPr lang="en-US" altLang="zh-TW" sz="1500" dirty="0"/>
              <a:t> noisy image </a:t>
            </a:r>
            <a:r>
              <a:rPr lang="en-US" altLang="zh-TW" sz="1500" dirty="0" err="1"/>
              <a:t>denoising</a:t>
            </a:r>
            <a:r>
              <a:rPr lang="en-US" altLang="zh-TW" sz="1500" dirty="0"/>
              <a:t>,” IEEE Transactions on Image Processing, vol. 27, no. 6, pp. 2996–3010, 2018.</a:t>
            </a:r>
          </a:p>
          <a:p>
            <a:pPr marL="0" indent="0">
              <a:buNone/>
            </a:pPr>
            <a:r>
              <a:rPr lang="en-US" altLang="zh-TW" sz="1500" dirty="0"/>
              <a:t>[</a:t>
            </a:r>
            <a:r>
              <a:rPr lang="en-US" altLang="zh-TW" sz="1500" dirty="0" smtClean="0"/>
              <a:t>24] </a:t>
            </a:r>
            <a:r>
              <a:rPr lang="en-US" altLang="zh-TW" sz="1500" dirty="0"/>
              <a:t>K. </a:t>
            </a:r>
            <a:r>
              <a:rPr lang="en-US" altLang="zh-TW" sz="1500" dirty="0" err="1"/>
              <a:t>Simonyan</a:t>
            </a:r>
            <a:r>
              <a:rPr lang="en-US" altLang="zh-TW" sz="1500" dirty="0"/>
              <a:t> and A. Zisserman, “Very deep convolutional networks for largescale image recognition,” 3rd International Conference on Learning Representations, ICLR 2015, San Diego, CA, USA, May 79, 2015, Conference Track Proceedings, vol. Y. </a:t>
            </a:r>
            <a:r>
              <a:rPr lang="en-US" altLang="zh-TW" sz="1500" dirty="0" err="1"/>
              <a:t>Bengio</a:t>
            </a:r>
            <a:r>
              <a:rPr lang="en-US" altLang="zh-TW" sz="1500" dirty="0"/>
              <a:t> and Y. </a:t>
            </a:r>
            <a:r>
              <a:rPr lang="en-US" altLang="zh-TW" sz="1500" dirty="0" err="1"/>
              <a:t>LeCun</a:t>
            </a:r>
            <a:r>
              <a:rPr lang="en-US" altLang="zh-TW" sz="1500" dirty="0"/>
              <a:t>, </a:t>
            </a:r>
            <a:r>
              <a:rPr lang="en-US" altLang="zh-TW" sz="1500" dirty="0" err="1"/>
              <a:t>Eds</a:t>
            </a:r>
            <a:r>
              <a:rPr lang="en-US" altLang="zh-TW" sz="1500" dirty="0"/>
              <a:t>, no. Available: http://arxiv.org/abs/1409.1556, 2015.</a:t>
            </a:r>
          </a:p>
          <a:p>
            <a:pPr marL="0" indent="0">
              <a:buNone/>
            </a:pPr>
            <a:r>
              <a:rPr lang="en-US" altLang="zh-TW" sz="1500" dirty="0"/>
              <a:t>[</a:t>
            </a:r>
            <a:r>
              <a:rPr lang="en-US" altLang="zh-TW" sz="1500" dirty="0" smtClean="0"/>
              <a:t>25] </a:t>
            </a:r>
            <a:r>
              <a:rPr lang="en-US" altLang="zh-TW" sz="1500" dirty="0"/>
              <a:t>J. Long, E. </a:t>
            </a:r>
            <a:r>
              <a:rPr lang="en-US" altLang="zh-TW" sz="1500" dirty="0" err="1"/>
              <a:t>Shelhamer</a:t>
            </a:r>
            <a:r>
              <a:rPr lang="en-US" altLang="zh-TW" sz="1500" dirty="0"/>
              <a:t>, and T. Darrell, “Fully convolutional networks for semantic segmentation,” Proceedings of the IEEE conference on computer vision and pattern recognition, pp. 3431–3440, 2015.</a:t>
            </a:r>
          </a:p>
          <a:p>
            <a:pPr marL="0" indent="0">
              <a:buNone/>
            </a:pPr>
            <a:r>
              <a:rPr lang="en-US" altLang="zh-TW" sz="1500" dirty="0"/>
              <a:t>[</a:t>
            </a:r>
            <a:r>
              <a:rPr lang="en-US" altLang="zh-TW" sz="1500" dirty="0" smtClean="0"/>
              <a:t>26] </a:t>
            </a:r>
            <a:r>
              <a:rPr lang="en-US" altLang="zh-TW" sz="1500" dirty="0"/>
              <a:t>M. D. </a:t>
            </a:r>
            <a:r>
              <a:rPr lang="en-US" altLang="zh-TW" sz="1500" dirty="0" err="1"/>
              <a:t>Zeiler</a:t>
            </a:r>
            <a:r>
              <a:rPr lang="en-US" altLang="zh-TW" sz="1500" dirty="0"/>
              <a:t>, D. Krishnan, G. W. Taylor, and R. Fergus, “</a:t>
            </a:r>
            <a:r>
              <a:rPr lang="en-US" altLang="zh-TW" sz="1500" dirty="0" err="1"/>
              <a:t>Deconvolutional</a:t>
            </a:r>
            <a:r>
              <a:rPr lang="en-US" altLang="zh-TW" sz="1500" dirty="0"/>
              <a:t> networks,” The </a:t>
            </a:r>
            <a:r>
              <a:rPr lang="en-US" altLang="zh-TW" sz="1500" dirty="0" err="1"/>
              <a:t>TwentyThird</a:t>
            </a:r>
            <a:r>
              <a:rPr lang="en-US" altLang="zh-TW" sz="1500" dirty="0"/>
              <a:t> IEEE Conference on Computer Vision and Pattern Recognition, vol. CVPR 2010, San Francisco, CA, USA, 1318 June 2010, no. Available: https://doi.org/10.1109/CVPR.2010.5539957, 2010.</a:t>
            </a:r>
          </a:p>
          <a:p>
            <a:pPr marL="0" indent="0">
              <a:buNone/>
            </a:pPr>
            <a:r>
              <a:rPr lang="en-US" altLang="zh-TW" sz="1500" dirty="0"/>
              <a:t>[</a:t>
            </a:r>
            <a:r>
              <a:rPr lang="en-US" altLang="zh-TW" sz="1500" dirty="0" smtClean="0"/>
              <a:t>27] </a:t>
            </a:r>
            <a:r>
              <a:rPr lang="en-US" altLang="zh-TW" sz="1500" dirty="0"/>
              <a:t>H. Noh, S. Hong, and B. Han, “Learning deconvolution network for semantic segmentation,” Proceedings of the IEEE international conference on computer vision, pp. 1520–1528, Dec 2015.</a:t>
            </a:r>
          </a:p>
          <a:p>
            <a:pPr marL="0" indent="0">
              <a:buNone/>
            </a:pPr>
            <a:r>
              <a:rPr lang="en-US" altLang="zh-TW" sz="1500" dirty="0" smtClean="0"/>
              <a:t>[28] </a:t>
            </a:r>
            <a:r>
              <a:rPr lang="en-US" altLang="zh-TW" sz="1500" dirty="0"/>
              <a:t>M. D. </a:t>
            </a:r>
            <a:r>
              <a:rPr lang="en-US" altLang="zh-TW" sz="1500" dirty="0" err="1"/>
              <a:t>Zeiler</a:t>
            </a:r>
            <a:r>
              <a:rPr lang="en-US" altLang="zh-TW" sz="1500" dirty="0"/>
              <a:t> and R. Fergus, “Visualizing and understanding convolutional networks,” European conference on computer vision, pp. 818–833, 2014</a:t>
            </a:r>
            <a:r>
              <a:rPr lang="en-US" altLang="zh-TW" sz="1500" dirty="0" smtClean="0"/>
              <a:t>.</a:t>
            </a:r>
          </a:p>
          <a:p>
            <a:pPr marL="0" indent="0">
              <a:buNone/>
            </a:pPr>
            <a:r>
              <a:rPr lang="en-US" altLang="zh-TW" sz="1500" dirty="0" smtClean="0"/>
              <a:t>[29] </a:t>
            </a:r>
            <a:r>
              <a:rPr lang="en-US" altLang="zh-TW" sz="1500" dirty="0"/>
              <a:t>H. C. Burger, C. J. Schuler, and S. </a:t>
            </a:r>
            <a:r>
              <a:rPr lang="en-US" altLang="zh-TW" sz="1500" dirty="0" err="1"/>
              <a:t>Harmeling</a:t>
            </a:r>
            <a:r>
              <a:rPr lang="en-US" altLang="zh-TW" sz="1500" dirty="0"/>
              <a:t>, “Image </a:t>
            </a:r>
            <a:r>
              <a:rPr lang="en-US" altLang="zh-TW" sz="1500" dirty="0" err="1"/>
              <a:t>denoising</a:t>
            </a:r>
            <a:r>
              <a:rPr lang="en-US" altLang="zh-TW" sz="1500" dirty="0"/>
              <a:t>: Can plain neural networks compete with bm3d?,” 2012 IEEE conference on computer vision and pattern recognition, pp. 2392–2399, 2012.</a:t>
            </a:r>
          </a:p>
          <a:p>
            <a:pPr marL="0" indent="0">
              <a:buNone/>
            </a:pPr>
            <a:r>
              <a:rPr lang="en-US" altLang="zh-TW" sz="1500" dirty="0"/>
              <a:t>[</a:t>
            </a:r>
            <a:r>
              <a:rPr lang="en-US" altLang="zh-TW" sz="1500" dirty="0" smtClean="0"/>
              <a:t>30] </a:t>
            </a:r>
            <a:r>
              <a:rPr lang="en-US" altLang="zh-TW" sz="1500" dirty="0"/>
              <a:t>U. Schmidt and S. Roth, “Shrinkage fields for effective image restoration,” 2014 IEEE Conference on Computer Vision and Pattern Recognition, pp. 2774–2781, June 2014.</a:t>
            </a:r>
          </a:p>
          <a:p>
            <a:pPr marL="0" indent="0">
              <a:buNone/>
            </a:pPr>
            <a:endParaRPr lang="en-US" altLang="zh-TW" sz="1500" dirty="0"/>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08372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3"/>
            <a:ext cx="8856662" cy="5832647"/>
          </a:xfrm>
        </p:spPr>
        <p:txBody>
          <a:bodyPr/>
          <a:lstStyle/>
          <a:p>
            <a:pPr marL="0" indent="0">
              <a:buNone/>
            </a:pPr>
            <a:r>
              <a:rPr lang="en-US" altLang="zh-TW" sz="1500" dirty="0" smtClean="0"/>
              <a:t>[31] </a:t>
            </a:r>
            <a:r>
              <a:rPr lang="en-US" altLang="zh-TW" sz="1500" dirty="0"/>
              <a:t>Y. Chen and T. Pock, “Trainable nonlinear reaction diffusion: A flexible framework for fast and effective image restoration,” IEEE transactions on pattern analysis and machine intelligence, vol. 39, pp. 1256–1272, June 2016.</a:t>
            </a:r>
          </a:p>
          <a:p>
            <a:pPr marL="0" indent="0">
              <a:buNone/>
            </a:pPr>
            <a:r>
              <a:rPr lang="en-US" altLang="zh-TW" sz="1500" dirty="0"/>
              <a:t>[</a:t>
            </a:r>
            <a:r>
              <a:rPr lang="en-US" altLang="zh-TW" sz="1500" dirty="0" smtClean="0"/>
              <a:t>32] </a:t>
            </a:r>
            <a:r>
              <a:rPr lang="en-US" altLang="zh-TW" sz="1500" dirty="0"/>
              <a:t>H. </a:t>
            </a:r>
            <a:r>
              <a:rPr lang="en-US" altLang="zh-TW" sz="1500" dirty="0" err="1"/>
              <a:t>Jegou</a:t>
            </a:r>
            <a:r>
              <a:rPr lang="en-US" altLang="zh-TW" sz="1500" dirty="0"/>
              <a:t>, M. </a:t>
            </a:r>
            <a:r>
              <a:rPr lang="en-US" altLang="zh-TW" sz="1500" dirty="0" err="1"/>
              <a:t>Douze</a:t>
            </a:r>
            <a:r>
              <a:rPr lang="en-US" altLang="zh-TW" sz="1500" dirty="0"/>
              <a:t>, and C. </a:t>
            </a:r>
            <a:r>
              <a:rPr lang="en-US" altLang="zh-TW" sz="1500" dirty="0" err="1"/>
              <a:t>Schmid</a:t>
            </a:r>
            <a:r>
              <a:rPr lang="en-US" altLang="zh-TW" sz="1500" dirty="0"/>
              <a:t>, “Hamming embedding and weak geometric consistency for large scale image search,” European conference on computer vision, pp. 304–317, 2008.</a:t>
            </a:r>
          </a:p>
          <a:p>
            <a:pPr marL="0" indent="0">
              <a:buNone/>
            </a:pPr>
            <a:r>
              <a:rPr lang="en-US" altLang="zh-TW" sz="1500" dirty="0"/>
              <a:t>[</a:t>
            </a:r>
            <a:r>
              <a:rPr lang="en-US" altLang="zh-TW" sz="1500" dirty="0" smtClean="0"/>
              <a:t>33] </a:t>
            </a:r>
            <a:r>
              <a:rPr lang="en-US" altLang="zh-TW" sz="1500" dirty="0"/>
              <a:t>B. C. Russell, A. </a:t>
            </a:r>
            <a:r>
              <a:rPr lang="en-US" altLang="zh-TW" sz="1500" dirty="0" err="1"/>
              <a:t>Torralba</a:t>
            </a:r>
            <a:r>
              <a:rPr lang="en-US" altLang="zh-TW" sz="1500" dirty="0"/>
              <a:t>, K. P. Murphy, and W. T. Freeman, “</a:t>
            </a:r>
            <a:r>
              <a:rPr lang="en-US" altLang="zh-TW" sz="1500" dirty="0" err="1"/>
              <a:t>Labelme</a:t>
            </a:r>
            <a:r>
              <a:rPr lang="en-US" altLang="zh-TW" sz="1500" dirty="0"/>
              <a:t>: a database and </a:t>
            </a:r>
            <a:r>
              <a:rPr lang="en-US" altLang="zh-TW" sz="1500" dirty="0" err="1"/>
              <a:t>webbased</a:t>
            </a:r>
            <a:r>
              <a:rPr lang="en-US" altLang="zh-TW" sz="1500" dirty="0"/>
              <a:t> tool for image annotation,” International journal of computer vision, vol. 77, no. 13, pp. 157–173, 2008.</a:t>
            </a:r>
          </a:p>
          <a:p>
            <a:pPr marL="0" indent="0">
              <a:buNone/>
            </a:pPr>
            <a:r>
              <a:rPr lang="en-US" altLang="zh-TW" sz="1500" dirty="0"/>
              <a:t>[</a:t>
            </a:r>
            <a:r>
              <a:rPr lang="en-US" altLang="zh-TW" sz="1500" dirty="0" smtClean="0"/>
              <a:t>34] </a:t>
            </a:r>
            <a:r>
              <a:rPr lang="en-US" altLang="zh-TW" sz="1500" dirty="0"/>
              <a:t>D. P. </a:t>
            </a:r>
            <a:r>
              <a:rPr lang="en-US" altLang="zh-TW" sz="1500" dirty="0" err="1"/>
              <a:t>Kingma</a:t>
            </a:r>
            <a:r>
              <a:rPr lang="en-US" altLang="zh-TW" sz="1500" dirty="0"/>
              <a:t> and J. Ba, “Adam: A method for stochastic optimization,” </a:t>
            </a:r>
            <a:r>
              <a:rPr lang="en-US" altLang="zh-TW" sz="1500" dirty="0" err="1"/>
              <a:t>arXiv</a:t>
            </a:r>
            <a:r>
              <a:rPr lang="en-US" altLang="zh-TW" sz="1500" dirty="0"/>
              <a:t> preprint </a:t>
            </a:r>
            <a:r>
              <a:rPr lang="en-US" altLang="zh-TW" sz="1500" dirty="0" err="1"/>
              <a:t>arXiv</a:t>
            </a:r>
            <a:r>
              <a:rPr lang="en-US" altLang="zh-TW" sz="1500" dirty="0"/>
              <a:t>: 1412.6980, 2014. 37</a:t>
            </a:r>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33225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Q &amp; A</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Text Box 44">
            <a:extLst>
              <a:ext uri="{FF2B5EF4-FFF2-40B4-BE49-F238E27FC236}">
                <a16:creationId xmlns="" xmlns:a16="http://schemas.microsoft.com/office/drawing/2014/main" id="{6BDCFC0C-73C7-4F32-BCD1-23042E22D407}"/>
              </a:ext>
            </a:extLst>
          </p:cNvPr>
          <p:cNvSpPr txBox="1">
            <a:spLocks noChangeArrowheads="1"/>
          </p:cNvSpPr>
          <p:nvPr/>
        </p:nvSpPr>
        <p:spPr bwMode="gray">
          <a:xfrm>
            <a:off x="1217075" y="3284984"/>
            <a:ext cx="67098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4000" b="1" dirty="0">
                <a:latin typeface="Arial" panose="020B0604020202020204" pitchFamily="34" charset="0"/>
                <a:cs typeface="Arial" panose="020B0604020202020204" pitchFamily="34" charset="0"/>
              </a:rPr>
              <a:t>Thanks for your attention!</a:t>
            </a:r>
          </a:p>
        </p:txBody>
      </p:sp>
    </p:spTree>
    <p:extLst>
      <p:ext uri="{BB962C8B-B14F-4D97-AF65-F5344CB8AC3E}">
        <p14:creationId xmlns:p14="http://schemas.microsoft.com/office/powerpoint/2010/main" val="1096285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24" name="圖片 23">
            <a:extLst>
              <a:ext uri="{FF2B5EF4-FFF2-40B4-BE49-F238E27FC236}">
                <a16:creationId xmlns:a16="http://schemas.microsoft.com/office/drawing/2014/main" xmlns="" id="{63A758F6-82D9-46D8-AB0E-535782614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3861368"/>
            <a:ext cx="2880000" cy="2880000"/>
          </a:xfrm>
          <a:prstGeom prst="rect">
            <a:avLst/>
          </a:prstGeom>
        </p:spPr>
      </p:pic>
      <p:pic>
        <p:nvPicPr>
          <p:cNvPr id="28" name="圖片 27">
            <a:extLst>
              <a:ext uri="{FF2B5EF4-FFF2-40B4-BE49-F238E27FC236}">
                <a16:creationId xmlns:a16="http://schemas.microsoft.com/office/drawing/2014/main" xmlns="" id="{356FDA46-FE8D-4282-BA50-6EA8E1B94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2446" y="3859703"/>
            <a:ext cx="2880000" cy="2880000"/>
          </a:xfrm>
          <a:prstGeom prst="rect">
            <a:avLst/>
          </a:prstGeom>
          <a:ln w="19050">
            <a:solidFill>
              <a:srgbClr val="FF0000"/>
            </a:solidFill>
          </a:ln>
        </p:spPr>
      </p:pic>
      <p:graphicFrame>
        <p:nvGraphicFramePr>
          <p:cNvPr id="34" name="表格 23">
            <a:extLst>
              <a:ext uri="{FF2B5EF4-FFF2-40B4-BE49-F238E27FC236}">
                <a16:creationId xmlns:a16="http://schemas.microsoft.com/office/drawing/2014/main" xmlns="" id="{9988AEF8-7F74-4895-81E6-7B335C0DD55B}"/>
              </a:ext>
            </a:extLst>
          </p:cNvPr>
          <p:cNvGraphicFramePr>
            <a:graphicFrameLocks noGrp="1"/>
          </p:cNvGraphicFramePr>
          <p:nvPr>
            <p:extLst>
              <p:ext uri="{D42A27DB-BD31-4B8C-83A1-F6EECF244321}">
                <p14:modId xmlns:p14="http://schemas.microsoft.com/office/powerpoint/2010/main" val="2712476794"/>
              </p:ext>
            </p:extLst>
          </p:nvPr>
        </p:nvGraphicFramePr>
        <p:xfrm>
          <a:off x="395536" y="2837018"/>
          <a:ext cx="7527476" cy="914400"/>
        </p:xfrm>
        <a:graphic>
          <a:graphicData uri="http://schemas.openxmlformats.org/drawingml/2006/table">
            <a:tbl>
              <a:tblPr firstRow="1" bandRow="1">
                <a:tableStyleId>{5940675A-B579-460E-94D1-54222C63F5DA}</a:tableStyleId>
              </a:tblPr>
              <a:tblGrid>
                <a:gridCol w="3763738">
                  <a:extLst>
                    <a:ext uri="{9D8B030D-6E8A-4147-A177-3AD203B41FA5}">
                      <a16:colId xmlns:a16="http://schemas.microsoft.com/office/drawing/2014/main" xmlns="" val="4048808291"/>
                    </a:ext>
                  </a:extLst>
                </a:gridCol>
                <a:gridCol w="3763738">
                  <a:extLst>
                    <a:ext uri="{9D8B030D-6E8A-4147-A177-3AD203B41FA5}">
                      <a16:colId xmlns:a16="http://schemas.microsoft.com/office/drawing/2014/main" xmlns="" val="2754373231"/>
                    </a:ext>
                  </a:extLst>
                </a:gridCol>
              </a:tblGrid>
              <a:tr h="369865">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p</a:t>
                      </a:r>
                      <a:r>
                        <a:rPr lang="en-US" altLang="zh-TW" sz="2400" dirty="0">
                          <a:solidFill>
                            <a:schemeClr val="accent2"/>
                          </a:solidFill>
                          <a:latin typeface="Times New Roman" panose="02020603050405020304" pitchFamily="18" charset="0"/>
                          <a:cs typeface="Times New Roman" panose="02020603050405020304" pitchFamily="18" charset="0"/>
                        </a:rPr>
                        <a:t>: noise probability</a:t>
                      </a:r>
                      <a:endParaRPr lang="zh-TW" altLang="en-US" sz="240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I</a:t>
                      </a:r>
                      <a:r>
                        <a:rPr lang="en-US" altLang="zh-TW" sz="2400" i="0" dirty="0">
                          <a:solidFill>
                            <a:schemeClr val="accent2"/>
                          </a:solidFill>
                          <a:latin typeface="Times New Roman" panose="02020603050405020304" pitchFamily="18" charset="0"/>
                          <a:cs typeface="Times New Roman" panose="02020603050405020304" pitchFamily="18" charset="0"/>
                        </a:rPr>
                        <a:t>(</a:t>
                      </a:r>
                      <a:r>
                        <a:rPr lang="en-US" altLang="zh-TW" sz="2400" i="1" dirty="0">
                          <a:solidFill>
                            <a:schemeClr val="accent2"/>
                          </a:solidFill>
                          <a:latin typeface="Times New Roman" panose="02020603050405020304" pitchFamily="18" charset="0"/>
                          <a:cs typeface="Times New Roman" panose="02020603050405020304" pitchFamily="18" charset="0"/>
                        </a:rPr>
                        <a:t>x</a:t>
                      </a:r>
                      <a:r>
                        <a:rPr lang="en-US" altLang="zh-TW" sz="2400" i="0" dirty="0">
                          <a:solidFill>
                            <a:schemeClr val="accent2"/>
                          </a:solidFill>
                          <a:latin typeface="Times New Roman" panose="02020603050405020304" pitchFamily="18" charset="0"/>
                          <a:cs typeface="Times New Roman" panose="02020603050405020304" pitchFamily="18" charset="0"/>
                        </a:rPr>
                        <a:t>, </a:t>
                      </a:r>
                      <a:r>
                        <a:rPr lang="en-US" altLang="zh-TW" sz="2400" i="1" dirty="0">
                          <a:solidFill>
                            <a:schemeClr val="accent2"/>
                          </a:solidFill>
                          <a:latin typeface="Times New Roman" panose="02020603050405020304" pitchFamily="18" charset="0"/>
                          <a:cs typeface="Times New Roman" panose="02020603050405020304" pitchFamily="18" charset="0"/>
                        </a:rPr>
                        <a:t>y</a:t>
                      </a:r>
                      <a:r>
                        <a:rPr lang="en-US" altLang="zh-TW" sz="2400" i="0" dirty="0">
                          <a:solidFill>
                            <a:schemeClr val="accent2"/>
                          </a:solidFill>
                          <a:latin typeface="Times New Roman" panose="02020603050405020304" pitchFamily="18" charset="0"/>
                          <a:cs typeface="Times New Roman" panose="02020603050405020304" pitchFamily="18" charset="0"/>
                        </a:rPr>
                        <a:t>)</a:t>
                      </a:r>
                      <a:r>
                        <a:rPr lang="en-US" altLang="zh-TW" sz="2400" dirty="0">
                          <a:solidFill>
                            <a:schemeClr val="accent2"/>
                          </a:solidFill>
                          <a:latin typeface="Times New Roman" panose="02020603050405020304" pitchFamily="18" charset="0"/>
                          <a:cs typeface="Times New Roman" panose="02020603050405020304" pitchFamily="18" charset="0"/>
                        </a:rPr>
                        <a:t>: clear pixel</a:t>
                      </a:r>
                      <a:endParaRPr lang="zh-TW" altLang="en-US" sz="240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473257329"/>
                  </a:ext>
                </a:extLst>
              </a:tr>
              <a:tr h="370840">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N</a:t>
                      </a:r>
                      <a:r>
                        <a:rPr lang="en-US" altLang="zh-TW" sz="2400" dirty="0">
                          <a:solidFill>
                            <a:schemeClr val="accent2"/>
                          </a:solidFill>
                          <a:latin typeface="Times New Roman" panose="02020603050405020304" pitchFamily="18" charset="0"/>
                          <a:cs typeface="Times New Roman" panose="02020603050405020304" pitchFamily="18" charset="0"/>
                        </a:rPr>
                        <a:t>: </a:t>
                      </a:r>
                      <a:r>
                        <a:rPr lang="en-US" altLang="zh-TW" sz="2400" dirty="0">
                          <a:solidFill>
                            <a:srgbClr val="FF0000"/>
                          </a:solidFill>
                          <a:latin typeface="Times New Roman" panose="02020603050405020304" pitchFamily="18" charset="0"/>
                          <a:cs typeface="Times New Roman" panose="02020603050405020304" pitchFamily="18" charset="0"/>
                        </a:rPr>
                        <a:t>0 to 255 (8-bit)</a:t>
                      </a:r>
                      <a:endParaRPr lang="zh-TW" altLang="en-US" sz="2400" dirty="0">
                        <a:solidFill>
                          <a:srgbClr val="FF000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TW" sz="2400" i="1" dirty="0">
                          <a:solidFill>
                            <a:schemeClr val="accent2"/>
                          </a:solidFill>
                          <a:latin typeface="Times New Roman" panose="02020603050405020304" pitchFamily="18" charset="0"/>
                          <a:cs typeface="Times New Roman" panose="02020603050405020304" pitchFamily="18" charset="0"/>
                        </a:rPr>
                        <a:t>J</a:t>
                      </a:r>
                      <a:r>
                        <a:rPr lang="en-US" altLang="zh-TW" sz="2400" i="0" dirty="0">
                          <a:solidFill>
                            <a:schemeClr val="accent2"/>
                          </a:solidFill>
                          <a:latin typeface="Times New Roman" panose="02020603050405020304" pitchFamily="18" charset="0"/>
                          <a:cs typeface="Times New Roman" panose="02020603050405020304" pitchFamily="18" charset="0"/>
                        </a:rPr>
                        <a:t>(</a:t>
                      </a:r>
                      <a:r>
                        <a:rPr lang="en-US" altLang="zh-TW" sz="2400" i="1" dirty="0">
                          <a:solidFill>
                            <a:schemeClr val="accent2"/>
                          </a:solidFill>
                          <a:latin typeface="Times New Roman" panose="02020603050405020304" pitchFamily="18" charset="0"/>
                          <a:cs typeface="Times New Roman" panose="02020603050405020304" pitchFamily="18" charset="0"/>
                        </a:rPr>
                        <a:t>x</a:t>
                      </a:r>
                      <a:r>
                        <a:rPr lang="en-US" altLang="zh-TW" sz="2400" i="0" dirty="0">
                          <a:solidFill>
                            <a:schemeClr val="accent2"/>
                          </a:solidFill>
                          <a:latin typeface="Times New Roman" panose="02020603050405020304" pitchFamily="18" charset="0"/>
                          <a:cs typeface="Times New Roman" panose="02020603050405020304" pitchFamily="18" charset="0"/>
                        </a:rPr>
                        <a:t>, </a:t>
                      </a:r>
                      <a:r>
                        <a:rPr lang="en-US" altLang="zh-TW" sz="2400" i="1" dirty="0">
                          <a:solidFill>
                            <a:schemeClr val="accent2"/>
                          </a:solidFill>
                          <a:latin typeface="Times New Roman" panose="02020603050405020304" pitchFamily="18" charset="0"/>
                          <a:cs typeface="Times New Roman" panose="02020603050405020304" pitchFamily="18" charset="0"/>
                        </a:rPr>
                        <a:t>y</a:t>
                      </a:r>
                      <a:r>
                        <a:rPr lang="en-US" altLang="zh-TW" sz="2400" i="0" dirty="0">
                          <a:solidFill>
                            <a:schemeClr val="accent2"/>
                          </a:solidFill>
                          <a:latin typeface="Times New Roman" panose="02020603050405020304" pitchFamily="18" charset="0"/>
                          <a:cs typeface="Times New Roman" panose="02020603050405020304" pitchFamily="18" charset="0"/>
                        </a:rPr>
                        <a:t>): output pixel</a:t>
                      </a:r>
                      <a:endParaRPr lang="zh-TW" altLang="en-US" sz="2400" i="0" dirty="0">
                        <a:solidFill>
                          <a:schemeClr val="accent2"/>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4235738218"/>
                  </a:ext>
                </a:extLst>
              </a:tr>
            </a:tbl>
          </a:graphicData>
        </a:graphic>
      </p:graphicFrame>
      <p:sp>
        <p:nvSpPr>
          <p:cNvPr id="40" name="矩形 39">
            <a:extLst>
              <a:ext uri="{FF2B5EF4-FFF2-40B4-BE49-F238E27FC236}">
                <a16:creationId xmlns:a16="http://schemas.microsoft.com/office/drawing/2014/main" xmlns="" id="{DE90D42D-002D-47F7-8DD4-24038592FD4A}"/>
              </a:ext>
            </a:extLst>
          </p:cNvPr>
          <p:cNvSpPr/>
          <p:nvPr/>
        </p:nvSpPr>
        <p:spPr bwMode="auto">
          <a:xfrm>
            <a:off x="1835536" y="5299703"/>
            <a:ext cx="360000" cy="360000"/>
          </a:xfrm>
          <a:prstGeom prst="rect">
            <a:avLst/>
          </a:prstGeom>
          <a:noFill/>
          <a:ln w="19050">
            <a:solidFill>
              <a:srgbClr val="FF0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a:latin typeface="Arial" charset="0"/>
              <a:ea typeface="新細明體" charset="-120"/>
            </a:endParaRPr>
          </a:p>
        </p:txBody>
      </p:sp>
      <p:cxnSp>
        <p:nvCxnSpPr>
          <p:cNvPr id="43" name="直線接點 42">
            <a:extLst>
              <a:ext uri="{FF2B5EF4-FFF2-40B4-BE49-F238E27FC236}">
                <a16:creationId xmlns:a16="http://schemas.microsoft.com/office/drawing/2014/main" xmlns="" id="{BA750C1D-A45D-4230-927B-6376D0449C2D}"/>
              </a:ext>
            </a:extLst>
          </p:cNvPr>
          <p:cNvCxnSpPr>
            <a:cxnSpLocks/>
          </p:cNvCxnSpPr>
          <p:nvPr/>
        </p:nvCxnSpPr>
        <p:spPr bwMode="auto">
          <a:xfrm>
            <a:off x="2195536" y="5659703"/>
            <a:ext cx="1296344" cy="1080000"/>
          </a:xfrm>
          <a:prstGeom prst="line">
            <a:avLst/>
          </a:prstGeom>
          <a:solidFill>
            <a:schemeClr val="accent1"/>
          </a:solidFill>
          <a:ln w="19050" cap="flat" cmpd="sng" algn="ctr">
            <a:solidFill>
              <a:srgbClr val="FF0000"/>
            </a:solidFill>
            <a:prstDash val="sysDot"/>
            <a:round/>
            <a:headEnd type="none" w="med" len="med"/>
            <a:tailEnd type="none" w="med" len="med"/>
          </a:ln>
          <a:effectLst/>
        </p:spPr>
      </p:cxnSp>
      <p:cxnSp>
        <p:nvCxnSpPr>
          <p:cNvPr id="44" name="直線接點 43">
            <a:extLst>
              <a:ext uri="{FF2B5EF4-FFF2-40B4-BE49-F238E27FC236}">
                <a16:creationId xmlns:a16="http://schemas.microsoft.com/office/drawing/2014/main" xmlns="" id="{97345819-E1EB-4578-8140-9BC80747BEEA}"/>
              </a:ext>
            </a:extLst>
          </p:cNvPr>
          <p:cNvCxnSpPr>
            <a:cxnSpLocks/>
          </p:cNvCxnSpPr>
          <p:nvPr/>
        </p:nvCxnSpPr>
        <p:spPr bwMode="auto">
          <a:xfrm flipV="1">
            <a:off x="2195536" y="3859703"/>
            <a:ext cx="1296344" cy="1440000"/>
          </a:xfrm>
          <a:prstGeom prst="line">
            <a:avLst/>
          </a:prstGeom>
          <a:solidFill>
            <a:schemeClr val="accent1"/>
          </a:solidFill>
          <a:ln w="19050" cap="flat" cmpd="sng" algn="ctr">
            <a:solidFill>
              <a:srgbClr val="FF0000"/>
            </a:solidFill>
            <a:prstDash val="sysDot"/>
            <a:round/>
            <a:headEnd type="none" w="med" len="med"/>
            <a:tailEnd type="none" w="med" len="med"/>
          </a:ln>
          <a:effectLst/>
        </p:spPr>
      </p:cxnSp>
      <p:sp>
        <p:nvSpPr>
          <p:cNvPr id="46" name="文字方塊 45">
            <a:extLst>
              <a:ext uri="{FF2B5EF4-FFF2-40B4-BE49-F238E27FC236}">
                <a16:creationId xmlns:a16="http://schemas.microsoft.com/office/drawing/2014/main" xmlns="" id="{8FB84EBA-28E1-444A-BE4A-21E22A3DF6C3}"/>
              </a:ext>
            </a:extLst>
          </p:cNvPr>
          <p:cNvSpPr txBox="1"/>
          <p:nvPr/>
        </p:nvSpPr>
        <p:spPr>
          <a:xfrm>
            <a:off x="394970" y="6032650"/>
            <a:ext cx="2880000" cy="707886"/>
          </a:xfrm>
          <a:prstGeom prst="rect">
            <a:avLst/>
          </a:prstGeom>
          <a:noFill/>
        </p:spPr>
        <p:txBody>
          <a:bodyPr wrap="square">
            <a:spAutoFit/>
          </a:bodyPr>
          <a:lstStyle/>
          <a:p>
            <a:pPr algn="l"/>
            <a:r>
              <a:rPr lang="en-US" altLang="zh-TW" sz="2000" b="1" i="0" strike="noStrike" baseline="0" dirty="0">
                <a:solidFill>
                  <a:schemeClr val="bg1"/>
                </a:solidFill>
                <a:latin typeface="Times-Roman"/>
              </a:rPr>
              <a:t>20% Random-Valued Impulse Noises (RVIN)</a:t>
            </a:r>
          </a:p>
        </p:txBody>
      </p:sp>
      <p:graphicFrame>
        <p:nvGraphicFramePr>
          <p:cNvPr id="48" name="物件 47">
            <a:extLst>
              <a:ext uri="{FF2B5EF4-FFF2-40B4-BE49-F238E27FC236}">
                <a16:creationId xmlns:a16="http://schemas.microsoft.com/office/drawing/2014/main" xmlns="" id="{141E2928-C4A6-46FA-8EB7-61BD057301E9}"/>
              </a:ext>
            </a:extLst>
          </p:cNvPr>
          <p:cNvGraphicFramePr>
            <a:graphicFrameLocks noChangeAspect="1"/>
          </p:cNvGraphicFramePr>
          <p:nvPr>
            <p:extLst>
              <p:ext uri="{D42A27DB-BD31-4B8C-83A1-F6EECF244321}">
                <p14:modId xmlns:p14="http://schemas.microsoft.com/office/powerpoint/2010/main" val="1146765450"/>
              </p:ext>
            </p:extLst>
          </p:nvPr>
        </p:nvGraphicFramePr>
        <p:xfrm>
          <a:off x="460375" y="1865112"/>
          <a:ext cx="4783138" cy="863600"/>
        </p:xfrm>
        <a:graphic>
          <a:graphicData uri="http://schemas.openxmlformats.org/presentationml/2006/ole">
            <mc:AlternateContent xmlns:mc="http://schemas.openxmlformats.org/markup-compatibility/2006">
              <mc:Choice xmlns:v="urn:schemas-microsoft-com:vml" Requires="v">
                <p:oleObj spid="_x0000_s37896" name="Equation" r:id="rId6" imgW="2527200" imgH="457200" progId="Equation.DSMT4">
                  <p:embed/>
                </p:oleObj>
              </mc:Choice>
              <mc:Fallback>
                <p:oleObj name="Equation" r:id="rId6" imgW="2527200" imgH="457200" progId="Equation.DSMT4">
                  <p:embed/>
                  <p:pic>
                    <p:nvPicPr>
                      <p:cNvPr id="0" name=""/>
                      <p:cNvPicPr>
                        <a:picLocks noChangeAspect="1" noChangeArrowheads="1"/>
                      </p:cNvPicPr>
                      <p:nvPr/>
                    </p:nvPicPr>
                    <p:blipFill>
                      <a:blip r:embed="rId7"/>
                      <a:srcRect/>
                      <a:stretch>
                        <a:fillRect/>
                      </a:stretch>
                    </p:blipFill>
                    <p:spPr bwMode="auto">
                      <a:xfrm>
                        <a:off x="460375" y="1865112"/>
                        <a:ext cx="4783138" cy="863600"/>
                      </a:xfrm>
                      <a:prstGeom prst="rect">
                        <a:avLst/>
                      </a:prstGeom>
                      <a:noFill/>
                    </p:spPr>
                  </p:pic>
                </p:oleObj>
              </mc:Fallback>
            </mc:AlternateContent>
          </a:graphicData>
        </a:graphic>
      </p:graphicFrame>
      <p:sp>
        <p:nvSpPr>
          <p:cNvPr id="13" name="內容版面配置區 2"/>
          <p:cNvSpPr>
            <a:spLocks noGrp="1"/>
          </p:cNvSpPr>
          <p:nvPr>
            <p:ph idx="1"/>
          </p:nvPr>
        </p:nvSpPr>
        <p:spPr>
          <a:xfrm>
            <a:off x="179388" y="908054"/>
            <a:ext cx="8856662" cy="5318125"/>
          </a:xfrm>
        </p:spPr>
        <p:txBody>
          <a:bodyPr/>
          <a:lstStyle/>
          <a:p>
            <a:r>
              <a:rPr lang="en-US" altLang="zh-TW" dirty="0" smtClean="0"/>
              <a:t>RVIN </a:t>
            </a:r>
            <a:r>
              <a:rPr lang="en-US" altLang="zh-TW" dirty="0"/>
              <a:t>(random-value impulsive noise</a:t>
            </a:r>
            <a:r>
              <a:rPr lang="en-US" altLang="zh-TW" dirty="0" smtClean="0"/>
              <a:t>)</a:t>
            </a:r>
            <a:endParaRPr lang="en-US" altLang="zh-TW" dirty="0"/>
          </a:p>
        </p:txBody>
      </p:sp>
      <p:sp>
        <p:nvSpPr>
          <p:cNvPr id="16" name="標題 1"/>
          <p:cNvSpPr>
            <a:spLocks noGrp="1"/>
          </p:cNvSpPr>
          <p:nvPr>
            <p:ph type="title"/>
          </p:nvPr>
        </p:nvSpPr>
        <p:spPr>
          <a:xfrm>
            <a:off x="1" y="3"/>
            <a:ext cx="9144000" cy="720725"/>
          </a:xfrm>
        </p:spPr>
        <p:txBody>
          <a:bodyPr/>
          <a:lstStyle/>
          <a:p>
            <a:pPr algn="ctr"/>
            <a:r>
              <a:rPr lang="en-US" altLang="zh-TW" sz="3200" dirty="0" smtClean="0"/>
              <a:t>Introduction(4/6)</a:t>
            </a:r>
            <a:endParaRPr lang="zh-TW" altLang="en-US" sz="3200" dirty="0"/>
          </a:p>
        </p:txBody>
      </p:sp>
      <p:sp>
        <p:nvSpPr>
          <p:cNvPr id="14" name="矩形 13"/>
          <p:cNvSpPr/>
          <p:nvPr/>
        </p:nvSpPr>
        <p:spPr>
          <a:xfrm>
            <a:off x="7956613" y="2112246"/>
            <a:ext cx="774571" cy="461665"/>
          </a:xfrm>
          <a:prstGeom prst="rect">
            <a:avLst/>
          </a:prstGeom>
        </p:spPr>
        <p:txBody>
          <a:bodyPr wrap="none">
            <a:spAutoFit/>
          </a:bodyPr>
          <a:lstStyle/>
          <a:p>
            <a:r>
              <a:rPr lang="en-US" altLang="zh-TW" sz="2400" dirty="0">
                <a:latin typeface="Times New Roman" panose="02020603050405020304" pitchFamily="18" charset="0"/>
                <a:cs typeface="Times New Roman" panose="02020603050405020304" pitchFamily="18" charset="0"/>
              </a:rPr>
              <a:t>(</a:t>
            </a:r>
            <a:r>
              <a:rPr lang="en-US" altLang="zh-TW" sz="2400" dirty="0" smtClean="0">
                <a:latin typeface="Times New Roman" panose="02020603050405020304" pitchFamily="18" charset="0"/>
                <a:cs typeface="Times New Roman" panose="02020603050405020304" pitchFamily="18" charset="0"/>
              </a:rPr>
              <a:t>1.2)</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7539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p:txBody>
          <a:bodyPr/>
          <a:lstStyle/>
          <a:p>
            <a:pPr marL="0" indent="0">
              <a:buNone/>
            </a:pPr>
            <a:r>
              <a:rPr lang="en-US" altLang="zh-CN" b="1" dirty="0" smtClean="0"/>
              <a:t>The Problems:</a:t>
            </a:r>
            <a:endParaRPr lang="en-US" altLang="zh-TW" dirty="0" smtClean="0"/>
          </a:p>
          <a:p>
            <a:r>
              <a:rPr lang="en-US" altLang="zh-TW" dirty="0"/>
              <a:t>But these techniques usually </a:t>
            </a:r>
            <a:r>
              <a:rPr lang="en-US" altLang="zh-TW" dirty="0">
                <a:solidFill>
                  <a:srgbClr val="FF0000"/>
                </a:solidFill>
              </a:rPr>
              <a:t>fail to recover </a:t>
            </a:r>
            <a:r>
              <a:rPr lang="en-US" altLang="zh-TW" dirty="0"/>
              <a:t>the corrupted image when the </a:t>
            </a:r>
            <a:r>
              <a:rPr lang="en-US" altLang="zh-TW" dirty="0">
                <a:solidFill>
                  <a:srgbClr val="FF0000"/>
                </a:solidFill>
              </a:rPr>
              <a:t>percentage of noise</a:t>
            </a:r>
            <a:r>
              <a:rPr lang="en-US" altLang="zh-TW" dirty="0"/>
              <a:t> within an image is </a:t>
            </a:r>
            <a:r>
              <a:rPr lang="en-US" altLang="zh-TW" dirty="0">
                <a:solidFill>
                  <a:srgbClr val="FF0000"/>
                </a:solidFill>
              </a:rPr>
              <a:t>over </a:t>
            </a:r>
            <a:r>
              <a:rPr lang="en-US" altLang="zh-TW" dirty="0" smtClean="0">
                <a:solidFill>
                  <a:srgbClr val="FF0000"/>
                </a:solidFill>
              </a:rPr>
              <a:t>50</a:t>
            </a:r>
            <a:r>
              <a:rPr lang="en-US" altLang="zh-TW" dirty="0">
                <a:solidFill>
                  <a:srgbClr val="FF0000"/>
                </a:solidFill>
              </a:rPr>
              <a:t>%</a:t>
            </a:r>
            <a:r>
              <a:rPr lang="en-US" altLang="zh-TW" dirty="0"/>
              <a:t>.</a:t>
            </a:r>
            <a:endParaRPr lang="en-US" altLang="zh-TW" dirty="0">
              <a:ea typeface="MS PGothic" pitchFamily="34" charset="-128"/>
            </a:endParaRPr>
          </a:p>
          <a:p>
            <a:pPr marL="0" indent="0">
              <a:buNone/>
            </a:pPr>
            <a:r>
              <a:rPr lang="en-US" altLang="zh-TW" dirty="0" smtClean="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ea typeface="MS PGothic" pitchFamily="34" charset="-128"/>
              <a:cs typeface="Times New Roman" panose="02020603050405020304" pitchFamily="18" charset="0"/>
            </a:endParaRPr>
          </a:p>
        </p:txBody>
      </p:sp>
      <p:grpSp>
        <p:nvGrpSpPr>
          <p:cNvPr id="16" name="群組 15"/>
          <p:cNvGrpSpPr/>
          <p:nvPr/>
        </p:nvGrpSpPr>
        <p:grpSpPr>
          <a:xfrm>
            <a:off x="702549" y="3275692"/>
            <a:ext cx="7810339" cy="2226630"/>
            <a:chOff x="683568" y="3356992"/>
            <a:chExt cx="7810339" cy="2226630"/>
          </a:xfrm>
        </p:grpSpPr>
        <p:grpSp>
          <p:nvGrpSpPr>
            <p:cNvPr id="17" name="群組 16"/>
            <p:cNvGrpSpPr/>
            <p:nvPr/>
          </p:nvGrpSpPr>
          <p:grpSpPr>
            <a:xfrm>
              <a:off x="683568" y="3356992"/>
              <a:ext cx="1856433" cy="2226630"/>
              <a:chOff x="683568" y="3356992"/>
              <a:chExt cx="1856433" cy="2226630"/>
            </a:xfrm>
          </p:grpSpPr>
          <p:pic>
            <p:nvPicPr>
              <p:cNvPr id="28" name="圖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3727190"/>
                <a:ext cx="1856432" cy="1856432"/>
              </a:xfrm>
              <a:prstGeom prst="rect">
                <a:avLst/>
              </a:prstGeom>
            </p:spPr>
          </p:pic>
          <p:sp>
            <p:nvSpPr>
              <p:cNvPr id="29" name="文字方塊 28"/>
              <p:cNvSpPr txBox="1"/>
              <p:nvPr/>
            </p:nvSpPr>
            <p:spPr>
              <a:xfrm>
                <a:off x="683569" y="3356992"/>
                <a:ext cx="1856432"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Origin(Lena)</a:t>
                </a:r>
                <a:endParaRPr lang="zh-TW" altLang="en-US" sz="1600" b="0" dirty="0">
                  <a:latin typeface="Times New Roman" panose="02020603050405020304" pitchFamily="18" charset="0"/>
                  <a:cs typeface="Times New Roman" panose="02020603050405020304" pitchFamily="18" charset="0"/>
                </a:endParaRPr>
              </a:p>
            </p:txBody>
          </p:sp>
        </p:grpSp>
        <p:grpSp>
          <p:nvGrpSpPr>
            <p:cNvPr id="18" name="群組 17"/>
            <p:cNvGrpSpPr/>
            <p:nvPr/>
          </p:nvGrpSpPr>
          <p:grpSpPr>
            <a:xfrm>
              <a:off x="2666416" y="3356992"/>
              <a:ext cx="1856433" cy="2226629"/>
              <a:chOff x="2666416" y="3356992"/>
              <a:chExt cx="1856433" cy="2226629"/>
            </a:xfrm>
          </p:grpSpPr>
          <p:pic>
            <p:nvPicPr>
              <p:cNvPr id="26" name="圖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6418" y="3727190"/>
                <a:ext cx="1856431" cy="1856431"/>
              </a:xfrm>
              <a:prstGeom prst="rect">
                <a:avLst/>
              </a:prstGeom>
            </p:spPr>
          </p:pic>
          <p:sp>
            <p:nvSpPr>
              <p:cNvPr id="27" name="文字方塊 26"/>
              <p:cNvSpPr txBox="1"/>
              <p:nvPr/>
            </p:nvSpPr>
            <p:spPr>
              <a:xfrm>
                <a:off x="2666416" y="3356992"/>
                <a:ext cx="1856432"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70% Noise Image</a:t>
                </a:r>
                <a:endParaRPr lang="zh-TW" altLang="en-US" sz="1600" b="0" dirty="0">
                  <a:latin typeface="Times New Roman" panose="02020603050405020304" pitchFamily="18" charset="0"/>
                  <a:cs typeface="Times New Roman" panose="02020603050405020304" pitchFamily="18" charset="0"/>
                </a:endParaRPr>
              </a:p>
            </p:txBody>
          </p:sp>
        </p:grpSp>
        <p:grpSp>
          <p:nvGrpSpPr>
            <p:cNvPr id="19" name="群組 18"/>
            <p:cNvGrpSpPr/>
            <p:nvPr/>
          </p:nvGrpSpPr>
          <p:grpSpPr>
            <a:xfrm>
              <a:off x="4649267" y="3356992"/>
              <a:ext cx="1859111" cy="2226629"/>
              <a:chOff x="4649267" y="3356992"/>
              <a:chExt cx="1859111" cy="2226629"/>
            </a:xfrm>
          </p:grpSpPr>
          <p:pic>
            <p:nvPicPr>
              <p:cNvPr id="24" name="圖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267" y="3727190"/>
                <a:ext cx="1856431" cy="1856431"/>
              </a:xfrm>
              <a:prstGeom prst="rect">
                <a:avLst/>
              </a:prstGeom>
            </p:spPr>
          </p:pic>
          <p:sp>
            <p:nvSpPr>
              <p:cNvPr id="25" name="文字方塊 24"/>
              <p:cNvSpPr txBox="1"/>
              <p:nvPr/>
            </p:nvSpPr>
            <p:spPr>
              <a:xfrm>
                <a:off x="4651946" y="3356992"/>
                <a:ext cx="1856432" cy="338554"/>
              </a:xfrm>
              <a:prstGeom prst="rect">
                <a:avLst/>
              </a:prstGeom>
              <a:noFill/>
            </p:spPr>
            <p:txBody>
              <a:bodyPr wrap="square" rtlCol="0">
                <a:spAutoFit/>
              </a:bodyPr>
              <a:lstStyle/>
              <a:p>
                <a:pPr algn="ctr"/>
                <a:r>
                  <a:rPr lang="en-US" altLang="zh-TW" sz="1600" b="0" dirty="0">
                    <a:latin typeface="Times New Roman" panose="02020603050405020304" pitchFamily="18" charset="0"/>
                    <a:cs typeface="Times New Roman" panose="02020603050405020304" pitchFamily="18" charset="0"/>
                  </a:rPr>
                  <a:t>8</a:t>
                </a:r>
                <a:r>
                  <a:rPr lang="en-US" altLang="zh-TW" sz="1600" b="0" dirty="0" smtClean="0">
                    <a:latin typeface="Times New Roman" panose="02020603050405020304" pitchFamily="18" charset="0"/>
                    <a:cs typeface="Times New Roman" panose="02020603050405020304" pitchFamily="18" charset="0"/>
                  </a:rPr>
                  <a:t>0</a:t>
                </a:r>
                <a:r>
                  <a:rPr lang="en-US" altLang="zh-TW" sz="1600" b="0" dirty="0">
                    <a:latin typeface="Times New Roman" panose="02020603050405020304" pitchFamily="18" charset="0"/>
                    <a:cs typeface="Times New Roman" panose="02020603050405020304" pitchFamily="18" charset="0"/>
                  </a:rPr>
                  <a:t>% Noise </a:t>
                </a:r>
                <a:r>
                  <a:rPr lang="en-US" altLang="zh-TW" sz="1600" b="0" dirty="0" smtClean="0">
                    <a:latin typeface="Times New Roman" panose="02020603050405020304" pitchFamily="18" charset="0"/>
                    <a:cs typeface="Times New Roman" panose="02020603050405020304" pitchFamily="18" charset="0"/>
                  </a:rPr>
                  <a:t>Image</a:t>
                </a:r>
                <a:endParaRPr lang="zh-TW" altLang="en-US" sz="1600" b="0" dirty="0">
                  <a:latin typeface="Times New Roman" panose="02020603050405020304" pitchFamily="18" charset="0"/>
                  <a:cs typeface="Times New Roman" panose="02020603050405020304" pitchFamily="18" charset="0"/>
                </a:endParaRPr>
              </a:p>
            </p:txBody>
          </p:sp>
        </p:grpSp>
        <p:grpSp>
          <p:nvGrpSpPr>
            <p:cNvPr id="21" name="群組 20"/>
            <p:cNvGrpSpPr/>
            <p:nvPr/>
          </p:nvGrpSpPr>
          <p:grpSpPr>
            <a:xfrm>
              <a:off x="6632117" y="3356992"/>
              <a:ext cx="1861790" cy="2226629"/>
              <a:chOff x="6632117" y="3356992"/>
              <a:chExt cx="1861790" cy="2226629"/>
            </a:xfrm>
          </p:grpSpPr>
          <p:pic>
            <p:nvPicPr>
              <p:cNvPr id="22" name="圖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117" y="3727190"/>
                <a:ext cx="1856431" cy="1856431"/>
              </a:xfrm>
              <a:prstGeom prst="rect">
                <a:avLst/>
              </a:prstGeom>
            </p:spPr>
          </p:pic>
          <p:sp>
            <p:nvSpPr>
              <p:cNvPr id="23" name="文字方塊 22"/>
              <p:cNvSpPr txBox="1"/>
              <p:nvPr/>
            </p:nvSpPr>
            <p:spPr>
              <a:xfrm>
                <a:off x="6637475" y="3356992"/>
                <a:ext cx="1856432" cy="338554"/>
              </a:xfrm>
              <a:prstGeom prst="rect">
                <a:avLst/>
              </a:prstGeom>
              <a:noFill/>
            </p:spPr>
            <p:txBody>
              <a:bodyPr wrap="square" rtlCol="0">
                <a:spAutoFit/>
              </a:bodyPr>
              <a:lstStyle/>
              <a:p>
                <a:pPr algn="ctr"/>
                <a:r>
                  <a:rPr lang="en-US" altLang="zh-TW" sz="1600" b="0" dirty="0">
                    <a:latin typeface="Times New Roman" panose="02020603050405020304" pitchFamily="18" charset="0"/>
                    <a:cs typeface="Times New Roman" panose="02020603050405020304" pitchFamily="18" charset="0"/>
                  </a:rPr>
                  <a:t>9</a:t>
                </a:r>
                <a:r>
                  <a:rPr lang="en-US" altLang="zh-TW" sz="1600" b="0" dirty="0" smtClean="0">
                    <a:latin typeface="Times New Roman" panose="02020603050405020304" pitchFamily="18" charset="0"/>
                    <a:cs typeface="Times New Roman" panose="02020603050405020304" pitchFamily="18" charset="0"/>
                  </a:rPr>
                  <a:t>0</a:t>
                </a:r>
                <a:r>
                  <a:rPr lang="en-US" altLang="zh-TW" sz="1600" b="0" dirty="0">
                    <a:latin typeface="Times New Roman" panose="02020603050405020304" pitchFamily="18" charset="0"/>
                    <a:cs typeface="Times New Roman" panose="02020603050405020304" pitchFamily="18" charset="0"/>
                  </a:rPr>
                  <a:t>% Noise Image</a:t>
                </a:r>
                <a:endParaRPr lang="zh-TW" altLang="en-US" sz="1600" b="0" dirty="0">
                  <a:latin typeface="Times New Roman" panose="02020603050405020304" pitchFamily="18" charset="0"/>
                  <a:cs typeface="Times New Roman" panose="02020603050405020304" pitchFamily="18" charset="0"/>
                </a:endParaRPr>
              </a:p>
            </p:txBody>
          </p:sp>
        </p:grpSp>
      </p:grpSp>
      <p:sp>
        <p:nvSpPr>
          <p:cNvPr id="20" name="標題 1"/>
          <p:cNvSpPr>
            <a:spLocks noGrp="1"/>
          </p:cNvSpPr>
          <p:nvPr>
            <p:ph type="title"/>
          </p:nvPr>
        </p:nvSpPr>
        <p:spPr>
          <a:xfrm>
            <a:off x="1" y="3"/>
            <a:ext cx="9144000" cy="720725"/>
          </a:xfrm>
        </p:spPr>
        <p:txBody>
          <a:bodyPr/>
          <a:lstStyle/>
          <a:p>
            <a:pPr algn="ctr"/>
            <a:r>
              <a:rPr lang="en-US" altLang="zh-TW" sz="3200" dirty="0" smtClean="0"/>
              <a:t>Introduction(5/6)</a:t>
            </a:r>
            <a:endParaRPr lang="zh-TW" altLang="en-US" sz="3200" dirty="0"/>
          </a:p>
        </p:txBody>
      </p:sp>
    </p:spTree>
    <p:extLst>
      <p:ext uri="{BB962C8B-B14F-4D97-AF65-F5344CB8AC3E}">
        <p14:creationId xmlns:p14="http://schemas.microsoft.com/office/powerpoint/2010/main" val="650095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p:txBody>
          <a:bodyPr/>
          <a:lstStyle/>
          <a:p>
            <a:pPr marL="0" indent="0">
              <a:buNone/>
            </a:pPr>
            <a:r>
              <a:rPr lang="en-US" altLang="zh-CN" b="1" dirty="0"/>
              <a:t>Reasons</a:t>
            </a:r>
            <a:r>
              <a:rPr lang="en-US" altLang="zh-CN" b="1" dirty="0" smtClean="0"/>
              <a:t>:</a:t>
            </a:r>
            <a:endParaRPr lang="en-US" altLang="zh-TW" dirty="0" smtClean="0"/>
          </a:p>
          <a:p>
            <a:r>
              <a:rPr lang="en-US" altLang="zh-TW" dirty="0" smtClean="0"/>
              <a:t>This </a:t>
            </a:r>
            <a:r>
              <a:rPr lang="en-US" altLang="zh-TW" dirty="0"/>
              <a:t>is because, under such conditions, </a:t>
            </a:r>
            <a:r>
              <a:rPr lang="en-US" altLang="zh-TW" dirty="0">
                <a:solidFill>
                  <a:srgbClr val="FF0000"/>
                </a:solidFill>
              </a:rPr>
              <a:t>noise-free pixels are not sufficiently present </a:t>
            </a:r>
            <a:r>
              <a:rPr lang="en-US" altLang="zh-TW" dirty="0"/>
              <a:t>within each cropped window to reconstruct the image. </a:t>
            </a:r>
            <a:r>
              <a:rPr lang="en-US" altLang="zh-TW" dirty="0" smtClean="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ea typeface="MS PGothic" pitchFamily="34" charset="-128"/>
              <a:cs typeface="Times New Roman" panose="02020603050405020304" pitchFamily="18" charset="0"/>
            </a:endParaRPr>
          </a:p>
        </p:txBody>
      </p:sp>
      <p:grpSp>
        <p:nvGrpSpPr>
          <p:cNvPr id="15" name="群組 14"/>
          <p:cNvGrpSpPr/>
          <p:nvPr/>
        </p:nvGrpSpPr>
        <p:grpSpPr>
          <a:xfrm>
            <a:off x="1104826" y="3140968"/>
            <a:ext cx="7164536" cy="2678968"/>
            <a:chOff x="1151880" y="2852936"/>
            <a:chExt cx="7164536" cy="2678968"/>
          </a:xfrm>
        </p:grpSpPr>
        <p:grpSp>
          <p:nvGrpSpPr>
            <p:cNvPr id="2" name="群組 1"/>
            <p:cNvGrpSpPr/>
            <p:nvPr/>
          </p:nvGrpSpPr>
          <p:grpSpPr>
            <a:xfrm>
              <a:off x="1151880" y="2852936"/>
              <a:ext cx="2340000" cy="2678968"/>
              <a:chOff x="1386665" y="3018971"/>
              <a:chExt cx="2340000" cy="2678968"/>
            </a:xfrm>
          </p:grpSpPr>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665" y="3357939"/>
                <a:ext cx="2340000" cy="2340000"/>
              </a:xfrm>
              <a:prstGeom prst="rect">
                <a:avLst/>
              </a:prstGeom>
            </p:spPr>
          </p:pic>
          <p:sp>
            <p:nvSpPr>
              <p:cNvPr id="10" name="文字方塊 9"/>
              <p:cNvSpPr txBox="1"/>
              <p:nvPr/>
            </p:nvSpPr>
            <p:spPr>
              <a:xfrm>
                <a:off x="1564257" y="3018971"/>
                <a:ext cx="1980000"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Origin(Lena)</a:t>
                </a:r>
                <a:endParaRPr lang="zh-TW" altLang="en-US" sz="1600" b="0" dirty="0">
                  <a:latin typeface="Times New Roman" panose="02020603050405020304" pitchFamily="18" charset="0"/>
                  <a:cs typeface="Times New Roman" panose="02020603050405020304" pitchFamily="18" charset="0"/>
                </a:endParaRPr>
              </a:p>
            </p:txBody>
          </p:sp>
        </p:grpSp>
        <p:grpSp>
          <p:nvGrpSpPr>
            <p:cNvPr id="3" name="群組 2"/>
            <p:cNvGrpSpPr/>
            <p:nvPr/>
          </p:nvGrpSpPr>
          <p:grpSpPr>
            <a:xfrm>
              <a:off x="3564148" y="2853045"/>
              <a:ext cx="2340000" cy="2678445"/>
              <a:chOff x="3573365" y="3019494"/>
              <a:chExt cx="2340000" cy="2678445"/>
            </a:xfrm>
          </p:grpSpPr>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365" y="3357939"/>
                <a:ext cx="2340000" cy="2340000"/>
              </a:xfrm>
              <a:prstGeom prst="rect">
                <a:avLst/>
              </a:prstGeom>
            </p:spPr>
          </p:pic>
          <p:sp>
            <p:nvSpPr>
              <p:cNvPr id="11" name="文字方塊 10"/>
              <p:cNvSpPr txBox="1"/>
              <p:nvPr/>
            </p:nvSpPr>
            <p:spPr>
              <a:xfrm>
                <a:off x="3757211" y="3019494"/>
                <a:ext cx="1980000" cy="338554"/>
              </a:xfrm>
              <a:prstGeom prst="rect">
                <a:avLst/>
              </a:prstGeom>
              <a:noFill/>
            </p:spPr>
            <p:txBody>
              <a:bodyPr wrap="square" rtlCol="0">
                <a:spAutoFit/>
              </a:bodyPr>
              <a:lstStyle/>
              <a:p>
                <a:pPr algn="ctr"/>
                <a:r>
                  <a:rPr lang="en-US" altLang="zh-TW" sz="1600" b="0" dirty="0">
                    <a:latin typeface="Times New Roman" panose="02020603050405020304" pitchFamily="18" charset="0"/>
                    <a:cs typeface="Times New Roman" panose="02020603050405020304" pitchFamily="18" charset="0"/>
                  </a:rPr>
                  <a:t>9</a:t>
                </a:r>
                <a:r>
                  <a:rPr lang="en-US" altLang="zh-TW" sz="1600" b="0" dirty="0" smtClean="0">
                    <a:latin typeface="Times New Roman" panose="02020603050405020304" pitchFamily="18" charset="0"/>
                    <a:cs typeface="Times New Roman" panose="02020603050405020304" pitchFamily="18" charset="0"/>
                  </a:rPr>
                  <a:t>0</a:t>
                </a:r>
                <a:r>
                  <a:rPr lang="en-US" altLang="zh-TW" sz="1600" b="0" dirty="0">
                    <a:latin typeface="Times New Roman" panose="02020603050405020304" pitchFamily="18" charset="0"/>
                    <a:cs typeface="Times New Roman" panose="02020603050405020304" pitchFamily="18" charset="0"/>
                  </a:rPr>
                  <a:t>% Noise Image</a:t>
                </a:r>
                <a:endParaRPr lang="zh-TW" altLang="en-US" sz="1600" b="0" dirty="0">
                  <a:latin typeface="Times New Roman" panose="02020603050405020304" pitchFamily="18" charset="0"/>
                  <a:cs typeface="Times New Roman" panose="02020603050405020304" pitchFamily="18" charset="0"/>
                </a:endParaRPr>
              </a:p>
            </p:txBody>
          </p:sp>
        </p:grpSp>
        <p:grpSp>
          <p:nvGrpSpPr>
            <p:cNvPr id="4" name="群組 3"/>
            <p:cNvGrpSpPr/>
            <p:nvPr/>
          </p:nvGrpSpPr>
          <p:grpSpPr>
            <a:xfrm>
              <a:off x="5976416" y="2852936"/>
              <a:ext cx="2340000" cy="2678554"/>
              <a:chOff x="5480406" y="3019385"/>
              <a:chExt cx="2340000" cy="2678554"/>
            </a:xfrm>
          </p:grpSpPr>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0406" y="3357939"/>
                <a:ext cx="2340000" cy="2340000"/>
              </a:xfrm>
              <a:prstGeom prst="rect">
                <a:avLst/>
              </a:prstGeom>
            </p:spPr>
          </p:pic>
          <p:sp>
            <p:nvSpPr>
              <p:cNvPr id="12" name="文字方塊 11"/>
              <p:cNvSpPr txBox="1"/>
              <p:nvPr/>
            </p:nvSpPr>
            <p:spPr>
              <a:xfrm>
                <a:off x="5660406" y="3019385"/>
                <a:ext cx="1980000"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Noise-free pixels</a:t>
                </a:r>
                <a:endParaRPr lang="zh-TW" altLang="en-US" sz="1600" b="0" dirty="0">
                  <a:latin typeface="Times New Roman" panose="02020603050405020304" pitchFamily="18" charset="0"/>
                  <a:cs typeface="Times New Roman" panose="02020603050405020304" pitchFamily="18" charset="0"/>
                </a:endParaRPr>
              </a:p>
            </p:txBody>
          </p:sp>
        </p:grpSp>
      </p:grpSp>
      <p:sp>
        <p:nvSpPr>
          <p:cNvPr id="17" name="矩形 16"/>
          <p:cNvSpPr/>
          <p:nvPr/>
        </p:nvSpPr>
        <p:spPr bwMode="auto">
          <a:xfrm>
            <a:off x="5873043" y="3140968"/>
            <a:ext cx="2459062" cy="274982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16" name="標題 1"/>
          <p:cNvSpPr>
            <a:spLocks noGrp="1"/>
          </p:cNvSpPr>
          <p:nvPr>
            <p:ph type="title"/>
          </p:nvPr>
        </p:nvSpPr>
        <p:spPr>
          <a:xfrm>
            <a:off x="1" y="3"/>
            <a:ext cx="9144000" cy="720725"/>
          </a:xfrm>
        </p:spPr>
        <p:txBody>
          <a:bodyPr/>
          <a:lstStyle/>
          <a:p>
            <a:pPr algn="ctr"/>
            <a:r>
              <a:rPr lang="en-US" altLang="zh-TW" sz="3200" dirty="0" smtClean="0"/>
              <a:t>Introduction(6/6)</a:t>
            </a:r>
            <a:endParaRPr lang="zh-TW" altLang="en-US" sz="3200" dirty="0"/>
          </a:p>
        </p:txBody>
      </p:sp>
    </p:spTree>
    <p:extLst>
      <p:ext uri="{BB962C8B-B14F-4D97-AF65-F5344CB8AC3E}">
        <p14:creationId xmlns:p14="http://schemas.microsoft.com/office/powerpoint/2010/main" val="408158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prstDash val="dash"/>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b="1" dirty="0" smtClean="0">
            <a:latin typeface="Arial" charset="0"/>
            <a:ea typeface="新細明體" charset="-12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2010-09-29</Template>
  <TotalTime>60729</TotalTime>
  <Words>4584</Words>
  <Application>Microsoft Office PowerPoint</Application>
  <PresentationFormat>如螢幕大小 (4:3)</PresentationFormat>
  <Paragraphs>1364</Paragraphs>
  <Slides>62</Slides>
  <Notes>46</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3</vt:i4>
      </vt:variant>
      <vt:variant>
        <vt:lpstr>投影片標題</vt:lpstr>
      </vt:variant>
      <vt:variant>
        <vt:i4>62</vt:i4>
      </vt:variant>
    </vt:vector>
  </HeadingPairs>
  <TitlesOfParts>
    <vt:vector size="79" baseType="lpstr">
      <vt:lpstr>MS PGothic</vt:lpstr>
      <vt:lpstr>Times-Roman</vt:lpstr>
      <vt:lpstr>微軟正黑體</vt:lpstr>
      <vt:lpstr>新細明體</vt:lpstr>
      <vt:lpstr>標楷體</vt:lpstr>
      <vt:lpstr>Arial</vt:lpstr>
      <vt:lpstr>Arial Narrow</vt:lpstr>
      <vt:lpstr>Bahnschrift Condensed</vt:lpstr>
      <vt:lpstr>Calibri</vt:lpstr>
      <vt:lpstr>Cambria Math</vt:lpstr>
      <vt:lpstr>Comic Sans MS</vt:lpstr>
      <vt:lpstr>Times New Roman</vt:lpstr>
      <vt:lpstr>Wingdings</vt:lpstr>
      <vt:lpstr>MMS Lab-1</vt:lpstr>
      <vt:lpstr>PhotoImpact</vt:lpstr>
      <vt:lpstr>Equation</vt:lpstr>
      <vt:lpstr>Acrobat Document</vt:lpstr>
      <vt:lpstr>Removing High-­Density Impulse Noises from a Single Natural Image</vt:lpstr>
      <vt:lpstr>Outline</vt:lpstr>
      <vt:lpstr>Outline</vt:lpstr>
      <vt:lpstr>Introduction(1/6)</vt:lpstr>
      <vt:lpstr>Introduction(2/6)</vt:lpstr>
      <vt:lpstr>Introduction(3/6)</vt:lpstr>
      <vt:lpstr>Introduction(4/6)</vt:lpstr>
      <vt:lpstr>Introduction(5/6)</vt:lpstr>
      <vt:lpstr>Introduction(6/6)</vt:lpstr>
      <vt:lpstr>Outline</vt:lpstr>
      <vt:lpstr>Previous Works(1/9)</vt:lpstr>
      <vt:lpstr>Previous Works(2/9)</vt:lpstr>
      <vt:lpstr>Previous Works(3/9)</vt:lpstr>
      <vt:lpstr>Previous Works(4/9)</vt:lpstr>
      <vt:lpstr>Previous Works(5/9)</vt:lpstr>
      <vt:lpstr>Previous Works(6/9)</vt:lpstr>
      <vt:lpstr>Previous Works(7/9)</vt:lpstr>
      <vt:lpstr>Previous Works(8/9)</vt:lpstr>
      <vt:lpstr>Previous Works(9/9)</vt:lpstr>
      <vt:lpstr>Outline</vt:lpstr>
      <vt:lpstr>Proposed Method(1/23)</vt:lpstr>
      <vt:lpstr>Proposed Method(2/23)</vt:lpstr>
      <vt:lpstr>Proposed MMF Method(3/23)</vt:lpstr>
      <vt:lpstr>Proposed MMF Method(4/23)</vt:lpstr>
      <vt:lpstr>Proposed MMF Method(5/23)</vt:lpstr>
      <vt:lpstr>Proposed MMF Method(6/23)</vt:lpstr>
      <vt:lpstr>Proposed MMF Method(7/23)</vt:lpstr>
      <vt:lpstr>Proposed MMF Method(8/23)</vt:lpstr>
      <vt:lpstr>Proposed MMF Method(9/23)</vt:lpstr>
      <vt:lpstr>Proposed MMF Method(10/23)</vt:lpstr>
      <vt:lpstr>Proposed MMF Method(11/23)</vt:lpstr>
      <vt:lpstr>Proposed MMF Method(12/23)</vt:lpstr>
      <vt:lpstr>Proposed Method(13/23)</vt:lpstr>
      <vt:lpstr>Proposed LD-Net Method(14/23)</vt:lpstr>
      <vt:lpstr>Proposed LD-Net Method(15/23)</vt:lpstr>
      <vt:lpstr>Proposed LD-Net Method(16/23)</vt:lpstr>
      <vt:lpstr>Proposed LD-Net Method(17/23)</vt:lpstr>
      <vt:lpstr>Proposed LD-Net Method(18/23)</vt:lpstr>
      <vt:lpstr>Proposed LD-Net Method(19/23)</vt:lpstr>
      <vt:lpstr>Proposed LD-Net Method(20/23)</vt:lpstr>
      <vt:lpstr>Proposed LD-Net Method(21/23)</vt:lpstr>
      <vt:lpstr>Proposed LD-Net Method(22/23)</vt:lpstr>
      <vt:lpstr>Proposed LD-Net Method(23/23)</vt:lpstr>
      <vt:lpstr>Outline</vt:lpstr>
      <vt:lpstr>Experimental results(1/11)</vt:lpstr>
      <vt:lpstr>Experimental results(2/11)</vt:lpstr>
      <vt:lpstr>Experimental results(3/11)</vt:lpstr>
      <vt:lpstr>Experimental results(4/11)</vt:lpstr>
      <vt:lpstr>Experimental results(5/11)</vt:lpstr>
      <vt:lpstr>Experimental results(6/11)</vt:lpstr>
      <vt:lpstr>Experimental results(7/11)</vt:lpstr>
      <vt:lpstr>Experimental results(8/11)</vt:lpstr>
      <vt:lpstr>Experimental results(9/11)</vt:lpstr>
      <vt:lpstr>Experimental results(10/11)</vt:lpstr>
      <vt:lpstr>Experimental results(11/11)</vt:lpstr>
      <vt:lpstr>Outline</vt:lpstr>
      <vt:lpstr>Conclusions</vt:lpstr>
      <vt:lpstr>PowerPoint 簡報</vt:lpstr>
      <vt:lpstr>PowerPoint 簡報</vt:lpstr>
      <vt:lpstr>PowerPoint 簡報</vt:lpstr>
      <vt:lpstr>PowerPoint 簡報</vt:lpstr>
      <vt:lpstr>Q &amp; 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Kasim-F8V</dc:creator>
  <cp:lastModifiedBy>Microsoft 帳戶</cp:lastModifiedBy>
  <cp:revision>2863</cp:revision>
  <cp:lastPrinted>2020-05-10T14:20:37Z</cp:lastPrinted>
  <dcterms:created xsi:type="dcterms:W3CDTF">2011-01-13T22:45:19Z</dcterms:created>
  <dcterms:modified xsi:type="dcterms:W3CDTF">2020-11-18T13:51:25Z</dcterms:modified>
</cp:coreProperties>
</file>